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6"/>
  </p:notesMasterIdLst>
  <p:sldIdLst>
    <p:sldId id="256" r:id="rId2"/>
    <p:sldId id="386" r:id="rId3"/>
    <p:sldId id="517" r:id="rId4"/>
    <p:sldId id="516" r:id="rId5"/>
    <p:sldId id="387" r:id="rId6"/>
    <p:sldId id="518" r:id="rId7"/>
    <p:sldId id="519" r:id="rId8"/>
    <p:sldId id="520" r:id="rId9"/>
    <p:sldId id="389" r:id="rId10"/>
    <p:sldId id="521" r:id="rId11"/>
    <p:sldId id="390" r:id="rId12"/>
    <p:sldId id="391" r:id="rId13"/>
    <p:sldId id="427" r:id="rId14"/>
    <p:sldId id="522" r:id="rId15"/>
    <p:sldId id="523" r:id="rId16"/>
    <p:sldId id="565" r:id="rId17"/>
    <p:sldId id="524" r:id="rId18"/>
    <p:sldId id="525" r:id="rId19"/>
    <p:sldId id="566" r:id="rId20"/>
    <p:sldId id="526" r:id="rId21"/>
    <p:sldId id="567" r:id="rId22"/>
    <p:sldId id="527" r:id="rId23"/>
    <p:sldId id="568" r:id="rId24"/>
    <p:sldId id="528" r:id="rId25"/>
    <p:sldId id="569" r:id="rId26"/>
    <p:sldId id="529" r:id="rId27"/>
    <p:sldId id="570" r:id="rId28"/>
    <p:sldId id="530" r:id="rId29"/>
    <p:sldId id="571" r:id="rId30"/>
    <p:sldId id="572" r:id="rId31"/>
    <p:sldId id="531" r:id="rId32"/>
    <p:sldId id="573" r:id="rId33"/>
    <p:sldId id="550" r:id="rId34"/>
    <p:sldId id="574" r:id="rId35"/>
    <p:sldId id="551" r:id="rId36"/>
    <p:sldId id="575" r:id="rId37"/>
    <p:sldId id="532" r:id="rId38"/>
    <p:sldId id="576" r:id="rId39"/>
    <p:sldId id="552" r:id="rId40"/>
    <p:sldId id="533" r:id="rId41"/>
    <p:sldId id="534" r:id="rId42"/>
    <p:sldId id="577" r:id="rId43"/>
    <p:sldId id="578" r:id="rId44"/>
    <p:sldId id="537" r:id="rId45"/>
    <p:sldId id="535" r:id="rId46"/>
    <p:sldId id="579" r:id="rId47"/>
    <p:sldId id="553" r:id="rId48"/>
    <p:sldId id="580" r:id="rId49"/>
    <p:sldId id="556" r:id="rId50"/>
    <p:sldId id="581" r:id="rId51"/>
    <p:sldId id="557" r:id="rId52"/>
    <p:sldId id="582" r:id="rId53"/>
    <p:sldId id="558" r:id="rId54"/>
    <p:sldId id="583" r:id="rId55"/>
    <p:sldId id="560" r:id="rId56"/>
    <p:sldId id="559" r:id="rId57"/>
    <p:sldId id="563" r:id="rId58"/>
    <p:sldId id="584" r:id="rId59"/>
    <p:sldId id="593" r:id="rId60"/>
    <p:sldId id="561" r:id="rId61"/>
    <p:sldId id="562" r:id="rId62"/>
    <p:sldId id="555" r:id="rId63"/>
    <p:sldId id="585" r:id="rId64"/>
    <p:sldId id="586" r:id="rId65"/>
    <p:sldId id="564" r:id="rId66"/>
    <p:sldId id="536" r:id="rId67"/>
    <p:sldId id="587" r:id="rId68"/>
    <p:sldId id="588" r:id="rId69"/>
    <p:sldId id="554" r:id="rId70"/>
    <p:sldId id="538" r:id="rId71"/>
    <p:sldId id="589" r:id="rId72"/>
    <p:sldId id="539" r:id="rId73"/>
    <p:sldId id="540" r:id="rId74"/>
    <p:sldId id="541" r:id="rId75"/>
    <p:sldId id="590" r:id="rId76"/>
    <p:sldId id="591" r:id="rId77"/>
    <p:sldId id="542" r:id="rId78"/>
    <p:sldId id="543" r:id="rId79"/>
    <p:sldId id="544" r:id="rId80"/>
    <p:sldId id="545" r:id="rId81"/>
    <p:sldId id="546" r:id="rId82"/>
    <p:sldId id="547" r:id="rId83"/>
    <p:sldId id="548" r:id="rId84"/>
    <p:sldId id="549" r:id="rId8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DF4"/>
    <a:srgbClr val="D0D8E8"/>
    <a:srgbClr val="4F81BD"/>
    <a:srgbClr val="FFFF99"/>
    <a:srgbClr val="CECEEF"/>
    <a:srgbClr val="660066"/>
    <a:srgbClr val="FF99CC"/>
    <a:srgbClr val="381850"/>
    <a:srgbClr val="004000"/>
    <a:srgbClr val="005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51" autoAdjust="0"/>
    <p:restoredTop sz="94576" autoAdjust="0"/>
  </p:normalViewPr>
  <p:slideViewPr>
    <p:cSldViewPr>
      <p:cViewPr varScale="1">
        <p:scale>
          <a:sx n="52" d="100"/>
          <a:sy n="52" d="100"/>
        </p:scale>
        <p:origin x="1334" y="4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-1200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045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45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045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045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6B6B4C34-9098-4D70-A40F-1696E3325C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2198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FBE3106-CE2A-44EE-9ABC-2F01871761D0}" type="slidenum">
              <a:rPr lang="en-US" b="0" smtClean="0"/>
              <a:pPr eaLnBrk="1" hangingPunct="1"/>
              <a:t>1</a:t>
            </a:fld>
            <a:endParaRPr lang="en-US" b="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FCF4F3-EAC2-4D55-ADDD-53D69C5E34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994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8646AA-18E8-4E79-A8DE-EFB0240AB7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011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278905-C3B3-45E1-B397-60906D74B1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777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DE4583-3AC1-45F0-92D3-B60DFBBB10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990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615F69-D04A-44F9-8C97-205F45B18D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70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6EFB12-4AC8-481B-8C0D-29160F49CC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79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290F6E-CE44-472D-BE33-758BD08C0C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992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CCA566-65E0-4872-A2CB-614A3D5F02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00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EE2871-320D-4DD3-B1A7-2BD6966256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213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19AE3B-C8B5-4C5C-AF50-AFB8A318CB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873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80ACEE-4D6C-4E0C-9BD8-AFDC5E6066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202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79B43D-1891-43C0-B9A4-72F94AA119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35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>
              <a:defRPr/>
            </a:pPr>
            <a:fld id="{73A103F6-9F9A-455D-89D6-B4B1C1278D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7" Type="http://schemas.openxmlformats.org/officeDocument/2006/relationships/image" Target="../media/image18.wmf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wmf"/><Relationship Id="rId5" Type="http://schemas.openxmlformats.org/officeDocument/2006/relationships/image" Target="../media/image16.wmf"/><Relationship Id="rId4" Type="http://schemas.openxmlformats.org/officeDocument/2006/relationships/image" Target="../media/image15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athdaily.com/lessons/upload/thumb/5/50/200px-Floppy_disk_5.25_inch.JPG" TargetMode="External"/><Relationship Id="rId3" Type="http://schemas.openxmlformats.org/officeDocument/2006/relationships/image" Target="../media/image20.wmf"/><Relationship Id="rId7" Type="http://schemas.openxmlformats.org/officeDocument/2006/relationships/image" Target="../media/image22.jpeg"/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images.google.com/imgres?imgurl=http://www.discinterchange.com/Floppy8-50.gif&amp;imgrefurl=http://www.discinterchange.com/identify_disks_.html&amp;h=601&amp;w=592&amp;sz=171&amp;tbnid=QTdTUGeeOPIJ:&amp;tbnh=133&amp;tbnw=131&amp;hl=en&amp;start=14&amp;prev=/images?q=%22floppy+disk%22+8&amp;svnum=10&amp;hl=en&amp;lr=" TargetMode="External"/><Relationship Id="rId5" Type="http://schemas.openxmlformats.org/officeDocument/2006/relationships/image" Target="../media/image21.wmf"/><Relationship Id="rId4" Type="http://schemas.openxmlformats.org/officeDocument/2006/relationships/image" Target="../media/image8.wmf"/><Relationship Id="rId9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gif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WordArt 6"/>
          <p:cNvSpPr>
            <a:spLocks noChangeArrowheads="1" noChangeShapeType="1" noTextEdit="1"/>
          </p:cNvSpPr>
          <p:nvPr/>
        </p:nvSpPr>
        <p:spPr bwMode="auto">
          <a:xfrm>
            <a:off x="685800" y="1654175"/>
            <a:ext cx="8077200" cy="21558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PerspectiveBottomRight">
                <a:rot lat="0" lon="21239990" rev="0"/>
              </a:camera>
              <a:lightRig rig="legacyHarsh3" dir="l"/>
            </a:scene3d>
            <a:sp3d extrusionH="430200" prstMaterial="legacyMatte">
              <a:extrusionClr>
                <a:srgbClr val="C0C0C0"/>
              </a:extrusionClr>
            </a:sp3d>
          </a:bodyPr>
          <a:lstStyle/>
          <a:p>
            <a:pPr algn="ctr"/>
            <a:r>
              <a:rPr lang="en-US" sz="36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DCEBF5"/>
                    </a:gs>
                    <a:gs pos="8000">
                      <a:srgbClr val="83A7C3"/>
                    </a:gs>
                    <a:gs pos="13000">
                      <a:srgbClr val="768FB9"/>
                    </a:gs>
                    <a:gs pos="21001">
                      <a:srgbClr val="83A7C3"/>
                    </a:gs>
                    <a:gs pos="52000">
                      <a:srgbClr val="FFFFFF"/>
                    </a:gs>
                    <a:gs pos="56000">
                      <a:srgbClr val="9C6563"/>
                    </a:gs>
                    <a:gs pos="58000">
                      <a:srgbClr val="80302D"/>
                    </a:gs>
                    <a:gs pos="71001">
                      <a:srgbClr val="C0524E"/>
                    </a:gs>
                    <a:gs pos="94000">
                      <a:srgbClr val="EBDAD4"/>
                    </a:gs>
                    <a:gs pos="100000">
                      <a:srgbClr val="55261C"/>
                    </a:gs>
                  </a:gsLst>
                  <a:lin ang="5400000" scaled="1"/>
                </a:gradFill>
                <a:latin typeface="Arial Black"/>
              </a:rPr>
              <a:t>Chapter 17 Slides</a:t>
            </a:r>
          </a:p>
        </p:txBody>
      </p:sp>
      <p:sp>
        <p:nvSpPr>
          <p:cNvPr id="2051" name="WordArt 18"/>
          <p:cNvSpPr>
            <a:spLocks noChangeArrowheads="1" noChangeShapeType="1" noTextEdit="1"/>
          </p:cNvSpPr>
          <p:nvPr/>
        </p:nvSpPr>
        <p:spPr bwMode="auto">
          <a:xfrm>
            <a:off x="533399" y="4000500"/>
            <a:ext cx="8001001" cy="6477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Sequential Text Files</a:t>
            </a:r>
          </a:p>
        </p:txBody>
      </p:sp>
      <p:pic>
        <p:nvPicPr>
          <p:cNvPr id="2054" name="Picture 18" descr="Schram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784725"/>
            <a:ext cx="2743200" cy="207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WordArt 19"/>
          <p:cNvSpPr>
            <a:spLocks noChangeArrowheads="1" noChangeShapeType="1" noTextEdit="1"/>
          </p:cNvSpPr>
          <p:nvPr/>
        </p:nvSpPr>
        <p:spPr bwMode="auto">
          <a:xfrm rot="235564">
            <a:off x="1209675" y="4751388"/>
            <a:ext cx="3076575" cy="2055812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84639"/>
              </a:avLst>
            </a:prstTxWarp>
            <a:scene3d>
              <a:camera prst="legacyPerspectiveFront">
                <a:rot lat="20519958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PowerPoint Presentation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created by: 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Mr. John L. M. Schram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and Mr. Leon Schram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Authors of Exposure</a:t>
            </a:r>
          </a:p>
          <a:p>
            <a:pPr algn="ctr"/>
            <a:r>
              <a:rPr lang="en-US" sz="20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Computer Science</a:t>
            </a:r>
          </a:p>
        </p:txBody>
      </p:sp>
      <p:sp>
        <p:nvSpPr>
          <p:cNvPr id="7" name="WordArt 22"/>
          <p:cNvSpPr>
            <a:spLocks noChangeArrowheads="1" noChangeShapeType="1" noTextEdit="1"/>
          </p:cNvSpPr>
          <p:nvPr/>
        </p:nvSpPr>
        <p:spPr bwMode="auto">
          <a:xfrm>
            <a:off x="152400" y="152400"/>
            <a:ext cx="8915400" cy="1143000"/>
          </a:xfrm>
          <a:prstGeom prst="rect">
            <a:avLst/>
          </a:prstGeom>
        </p:spPr>
        <p:txBody>
          <a:bodyPr wrap="none" fromWordArt="1">
            <a:prstTxWarp prst="textFadeUp">
              <a:avLst>
                <a:gd name="adj" fmla="val 4954"/>
              </a:avLst>
            </a:prstTxWarp>
          </a:bodyPr>
          <a:lstStyle/>
          <a:p>
            <a:pPr algn="ctr"/>
            <a:r>
              <a:rPr lang="fr-FR" sz="7200" kern="10" dirty="0" err="1">
                <a:ln w="12700">
                  <a:solidFill>
                    <a:srgbClr val="B2B2B2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520402"/>
                    </a:gs>
                    <a:gs pos="50000">
                      <a:srgbClr val="FFCC00"/>
                    </a:gs>
                    <a:gs pos="100000">
                      <a:srgbClr val="520402"/>
                    </a:gs>
                  </a:gsLst>
                  <a:lin ang="5400000" scaled="1"/>
                </a:gra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Impact"/>
              </a:rPr>
              <a:t>Exposure</a:t>
            </a:r>
            <a:r>
              <a:rPr lang="fr-FR" sz="7200" kern="10" dirty="0">
                <a:ln w="12700">
                  <a:solidFill>
                    <a:srgbClr val="B2B2B2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520402"/>
                    </a:gs>
                    <a:gs pos="50000">
                      <a:srgbClr val="FFCC00"/>
                    </a:gs>
                    <a:gs pos="100000">
                      <a:srgbClr val="520402"/>
                    </a:gs>
                  </a:gsLst>
                  <a:lin ang="5400000" scaled="1"/>
                </a:gra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Impact"/>
              </a:rPr>
              <a:t> </a:t>
            </a:r>
            <a:r>
              <a:rPr lang="fr-FR" sz="7200" kern="10">
                <a:ln w="12700">
                  <a:solidFill>
                    <a:srgbClr val="B2B2B2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520402"/>
                    </a:gs>
                    <a:gs pos="50000">
                      <a:srgbClr val="FFCC00"/>
                    </a:gs>
                    <a:gs pos="100000">
                      <a:srgbClr val="520402"/>
                    </a:gs>
                  </a:gsLst>
                  <a:lin ang="5400000" scaled="1"/>
                </a:gra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Impact"/>
              </a:rPr>
              <a:t>CS 2022</a:t>
            </a:r>
            <a:endParaRPr lang="fr-FR" sz="7200" kern="10" dirty="0">
              <a:ln w="12700">
                <a:solidFill>
                  <a:srgbClr val="B2B2B2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520402"/>
                  </a:gs>
                  <a:gs pos="50000">
                    <a:srgbClr val="FFCC00"/>
                  </a:gs>
                  <a:gs pos="100000">
                    <a:srgbClr val="520402"/>
                  </a:gs>
                </a:gsLst>
                <a:lin ang="5400000" scaled="1"/>
              </a:gradFill>
              <a:effectLst>
                <a:outerShdw dist="35921" dir="2700000" sy="50000" rotWithShape="0">
                  <a:srgbClr val="875B0D">
                    <a:alpha val="70000"/>
                  </a:srgbClr>
                </a:outerShdw>
              </a:effectLst>
              <a:latin typeface="Impact"/>
            </a:endParaRPr>
          </a:p>
          <a:p>
            <a:pPr algn="ctr"/>
            <a:r>
              <a:rPr lang="fr-FR" sz="7200" kern="10" dirty="0">
                <a:ln w="12700">
                  <a:solidFill>
                    <a:srgbClr val="B2B2B2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520402"/>
                    </a:gs>
                    <a:gs pos="50000">
                      <a:srgbClr val="FFCC00"/>
                    </a:gs>
                    <a:gs pos="100000">
                      <a:srgbClr val="520402"/>
                    </a:gs>
                  </a:gsLst>
                  <a:lin ang="5400000" scaled="1"/>
                </a:gradFill>
                <a:effectLst>
                  <a:outerShdw dist="35921" dir="2700000" sy="50000" rotWithShape="0">
                    <a:srgbClr val="875B0D">
                      <a:alpha val="70000"/>
                    </a:srgbClr>
                  </a:outerShdw>
                </a:effectLst>
                <a:latin typeface="Impact"/>
              </a:rPr>
              <a:t>for CS1</a:t>
            </a:r>
            <a:endParaRPr lang="en-US" sz="7200" kern="10" dirty="0">
              <a:ln w="12700">
                <a:solidFill>
                  <a:srgbClr val="B2B2B2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520402"/>
                  </a:gs>
                  <a:gs pos="50000">
                    <a:srgbClr val="FFCC00"/>
                  </a:gs>
                  <a:gs pos="100000">
                    <a:srgbClr val="520402"/>
                  </a:gs>
                </a:gsLst>
                <a:lin ang="5400000" scaled="1"/>
              </a:gradFill>
              <a:effectLst>
                <a:outerShdw dist="35921" dir="2700000" sy="50000" rotWithShape="0">
                  <a:srgbClr val="875B0D">
                    <a:alpha val="70000"/>
                  </a:srgbClr>
                </a:outerShdw>
              </a:effectLst>
              <a:latin typeface="Impac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2286000"/>
          </a:xfrm>
        </p:spPr>
        <p:txBody>
          <a:bodyPr/>
          <a:lstStyle/>
          <a:p>
            <a:r>
              <a:rPr lang="en-US" sz="6200" b="1" dirty="0">
                <a:solidFill>
                  <a:schemeClr val="bg1"/>
                </a:solidFill>
                <a:latin typeface="Arial Narrow" panose="020B0606020202030204" pitchFamily="34" charset="0"/>
              </a:rPr>
              <a:t>Sequential Access and  Random Access</a:t>
            </a: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" t="14393" r="3781" b="38089"/>
          <a:stretch/>
        </p:blipFill>
        <p:spPr bwMode="auto">
          <a:xfrm>
            <a:off x="0" y="2295525"/>
            <a:ext cx="9144000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7063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905000"/>
          </a:xfrm>
        </p:spPr>
        <p:txBody>
          <a:bodyPr/>
          <a:lstStyle/>
          <a:p>
            <a:r>
              <a:rPr lang="en-US" sz="4800" dirty="0">
                <a:latin typeface="Arial Black" pitchFamily="34" charset="0"/>
              </a:rPr>
              <a:t>Sequential Access Examples</a:t>
            </a:r>
          </a:p>
        </p:txBody>
      </p:sp>
      <p:pic>
        <p:nvPicPr>
          <p:cNvPr id="10243" name="Picture 4" descr="j021502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13" y="2108200"/>
            <a:ext cx="207962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7" descr="MCj0307800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800600"/>
            <a:ext cx="1830388" cy="128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10" descr="j023757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25" y="1981200"/>
            <a:ext cx="1857375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11" descr="j028092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572000"/>
            <a:ext cx="2727325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14" descr="j029012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4419600"/>
            <a:ext cx="979488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15" descr="MCj03111940000[1]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209800"/>
            <a:ext cx="1811338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sz="4800">
                <a:latin typeface="Arial Black" pitchFamily="34" charset="0"/>
              </a:rPr>
              <a:t>Random Access Examples</a:t>
            </a:r>
          </a:p>
        </p:txBody>
      </p:sp>
      <p:pic>
        <p:nvPicPr>
          <p:cNvPr id="11267" name="Picture 11" descr="j023439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813" y="1614488"/>
            <a:ext cx="2270125" cy="256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12" descr="MCHH01727_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990600"/>
            <a:ext cx="3881437" cy="346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14" descr="j023336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4419600"/>
            <a:ext cx="2362200" cy="201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16" descr="j030005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981200"/>
            <a:ext cx="1833563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19" descr="Floppy8-50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648200"/>
            <a:ext cx="187642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2" name="Picture 21" descr="200px-Floppy_disk_5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5181600"/>
            <a:ext cx="942975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905000"/>
          </a:xfrm>
        </p:spPr>
        <p:txBody>
          <a:bodyPr/>
          <a:lstStyle/>
          <a:p>
            <a:r>
              <a:rPr lang="en-US" sz="5400" dirty="0">
                <a:latin typeface="Arial Black" pitchFamily="34" charset="0"/>
              </a:rPr>
              <a:t>NOTE:</a:t>
            </a:r>
          </a:p>
        </p:txBody>
      </p:sp>
      <p:sp>
        <p:nvSpPr>
          <p:cNvPr id="4" name="WordArt 4"/>
          <p:cNvSpPr>
            <a:spLocks noChangeArrowheads="1" noChangeShapeType="1" noTextEdit="1"/>
          </p:cNvSpPr>
          <p:nvPr/>
        </p:nvSpPr>
        <p:spPr bwMode="auto">
          <a:xfrm>
            <a:off x="152400" y="2133600"/>
            <a:ext cx="8839200" cy="34290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13727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In this chapter,</a:t>
            </a:r>
          </a:p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we will strictly be working with</a:t>
            </a:r>
          </a:p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Sequential Text Files.</a:t>
            </a:r>
          </a:p>
        </p:txBody>
      </p:sp>
      <p:pic>
        <p:nvPicPr>
          <p:cNvPr id="1027" name="Picture 3" descr="C:\Users\JohnSchram\AppData\Local\Microsoft\Windows\Temporary Internet Files\Content.IE5\T44849XS\note-photo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976" y="185057"/>
            <a:ext cx="2389909" cy="225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JohnSchram\AppData\Local\Microsoft\Windows\Temporary Internet Files\Content.IE5\T44849XS\note-photo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6" y="185057"/>
            <a:ext cx="2389909" cy="225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646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82"/>
            </a:gs>
            <a:gs pos="30000">
              <a:srgbClr val="66008F"/>
            </a:gs>
            <a:gs pos="64999">
              <a:srgbClr val="BA0066"/>
            </a:gs>
            <a:gs pos="89999">
              <a:srgbClr val="FF0000"/>
            </a:gs>
            <a:gs pos="100000">
              <a:srgbClr val="FF82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WordArt 2"/>
          <p:cNvSpPr>
            <a:spLocks noChangeArrowheads="1" noChangeShapeType="1" noTextEdit="1"/>
          </p:cNvSpPr>
          <p:nvPr/>
        </p:nvSpPr>
        <p:spPr bwMode="auto">
          <a:xfrm>
            <a:off x="457200" y="1447800"/>
            <a:ext cx="8305800" cy="210312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Writing To and</a:t>
            </a:r>
          </a:p>
        </p:txBody>
      </p:sp>
      <p:sp>
        <p:nvSpPr>
          <p:cNvPr id="13315" name="WordArt 3"/>
          <p:cNvSpPr>
            <a:spLocks noChangeArrowheads="1" noChangeShapeType="1" noTextEdit="1"/>
          </p:cNvSpPr>
          <p:nvPr/>
        </p:nvSpPr>
        <p:spPr bwMode="auto">
          <a:xfrm>
            <a:off x="457200" y="4861560"/>
            <a:ext cx="8305800" cy="192024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Text Files</a:t>
            </a:r>
          </a:p>
        </p:txBody>
      </p:sp>
      <p:sp>
        <p:nvSpPr>
          <p:cNvPr id="13316" name="WordArt 18"/>
          <p:cNvSpPr>
            <a:spLocks noChangeArrowheads="1" noChangeShapeType="1" noTextEdit="1"/>
          </p:cNvSpPr>
          <p:nvPr/>
        </p:nvSpPr>
        <p:spPr bwMode="auto">
          <a:xfrm>
            <a:off x="371475" y="457200"/>
            <a:ext cx="8391525" cy="762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Section 17.3</a:t>
            </a:r>
          </a:p>
        </p:txBody>
      </p:sp>
      <p:sp>
        <p:nvSpPr>
          <p:cNvPr id="5" name="WordArt 2"/>
          <p:cNvSpPr>
            <a:spLocks noChangeArrowheads="1" noChangeShapeType="1" noTextEdit="1"/>
          </p:cNvSpPr>
          <p:nvPr/>
        </p:nvSpPr>
        <p:spPr bwMode="auto">
          <a:xfrm>
            <a:off x="457200" y="3124200"/>
            <a:ext cx="8305800" cy="210312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Reading From</a:t>
            </a:r>
          </a:p>
        </p:txBody>
      </p:sp>
    </p:spTree>
    <p:extLst>
      <p:ext uri="{BB962C8B-B14F-4D97-AF65-F5344CB8AC3E}">
        <p14:creationId xmlns:p14="http://schemas.microsoft.com/office/powerpoint/2010/main" val="3498171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6" t="10794" r="5000" b="34740"/>
          <a:stretch/>
        </p:blipFill>
        <p:spPr bwMode="auto">
          <a:xfrm>
            <a:off x="182880" y="182883"/>
            <a:ext cx="8778240" cy="3944369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601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6" t="10794" r="5000" b="34740"/>
          <a:stretch/>
        </p:blipFill>
        <p:spPr bwMode="auto">
          <a:xfrm>
            <a:off x="182880" y="182883"/>
            <a:ext cx="8778240" cy="3944369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896302" y="4311170"/>
            <a:ext cx="7351396" cy="251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56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2"/>
          <a:srcRect l="12047" t="9054" r="4501" b="7027"/>
          <a:stretch/>
        </p:blipFill>
        <p:spPr bwMode="auto">
          <a:xfrm>
            <a:off x="0" y="-66675"/>
            <a:ext cx="91440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49318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6" t="11042" r="5126" b="10671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2971800" y="4495800"/>
            <a:ext cx="5867400" cy="200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762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6" t="11042" r="5126" b="10671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5" t="20596" r="12500" b="52481"/>
          <a:stretch/>
        </p:blipFill>
        <p:spPr bwMode="auto">
          <a:xfrm>
            <a:off x="182880" y="182880"/>
            <a:ext cx="8778240" cy="2235772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2971800" y="4495800"/>
            <a:ext cx="5867400" cy="200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93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82"/>
            </a:gs>
            <a:gs pos="30000">
              <a:srgbClr val="66008F"/>
            </a:gs>
            <a:gs pos="64999">
              <a:srgbClr val="BA0066"/>
            </a:gs>
            <a:gs pos="89999">
              <a:srgbClr val="FF0000"/>
            </a:gs>
            <a:gs pos="100000">
              <a:srgbClr val="FF8200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WordArt 2"/>
          <p:cNvSpPr>
            <a:spLocks noChangeArrowheads="1" noChangeShapeType="1" noTextEdit="1"/>
          </p:cNvSpPr>
          <p:nvPr/>
        </p:nvSpPr>
        <p:spPr bwMode="auto">
          <a:xfrm>
            <a:off x="381000" y="1905000"/>
            <a:ext cx="8382000" cy="34290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Introduction</a:t>
            </a:r>
          </a:p>
        </p:txBody>
      </p:sp>
      <p:sp>
        <p:nvSpPr>
          <p:cNvPr id="3075" name="WordArt 18"/>
          <p:cNvSpPr>
            <a:spLocks noChangeArrowheads="1" noChangeShapeType="1" noTextEdit="1"/>
          </p:cNvSpPr>
          <p:nvPr/>
        </p:nvSpPr>
        <p:spPr bwMode="auto">
          <a:xfrm>
            <a:off x="371475" y="457200"/>
            <a:ext cx="8391525" cy="762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Section 17.1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" t="8602" r="22334" b="7278"/>
          <a:stretch/>
        </p:blipFill>
        <p:spPr bwMode="auto">
          <a:xfrm>
            <a:off x="182879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855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" t="8602" r="22334" b="7278"/>
          <a:stretch/>
        </p:blipFill>
        <p:spPr bwMode="auto">
          <a:xfrm>
            <a:off x="182879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6" t="28054" r="10667" b="35973"/>
          <a:stretch/>
        </p:blipFill>
        <p:spPr bwMode="auto">
          <a:xfrm>
            <a:off x="182879" y="182881"/>
            <a:ext cx="8778240" cy="2542032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576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" t="10367" r="6334" b="9126"/>
          <a:stretch/>
        </p:blipFill>
        <p:spPr bwMode="auto">
          <a:xfrm>
            <a:off x="182880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989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" t="10367" r="6334" b="9126"/>
          <a:stretch/>
        </p:blipFill>
        <p:spPr bwMode="auto">
          <a:xfrm>
            <a:off x="182880" y="182879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82880" y="182878"/>
            <a:ext cx="8778240" cy="271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87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" t="9393" r="13836" b="12021"/>
          <a:stretch/>
        </p:blipFill>
        <p:spPr bwMode="auto">
          <a:xfrm>
            <a:off x="182878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075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" t="9393" r="13836" b="12021"/>
          <a:stretch/>
        </p:blipFill>
        <p:spPr bwMode="auto">
          <a:xfrm>
            <a:off x="182878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3"/>
          <a:srcRect r="68261"/>
          <a:stretch/>
        </p:blipFill>
        <p:spPr>
          <a:xfrm>
            <a:off x="6531185" y="3310726"/>
            <a:ext cx="2429933" cy="336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1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" t="9374" r="4834" b="9236"/>
          <a:stretch/>
        </p:blipFill>
        <p:spPr bwMode="auto">
          <a:xfrm>
            <a:off x="182879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3"/>
          <a:srcRect r="68261"/>
          <a:stretch/>
        </p:blipFill>
        <p:spPr>
          <a:xfrm>
            <a:off x="6531185" y="3310726"/>
            <a:ext cx="2429933" cy="336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19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" t="9374" r="4834" b="9236"/>
          <a:stretch/>
        </p:blipFill>
        <p:spPr bwMode="auto">
          <a:xfrm>
            <a:off x="182879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3"/>
          <a:srcRect r="68261"/>
          <a:stretch/>
        </p:blipFill>
        <p:spPr>
          <a:xfrm>
            <a:off x="6531185" y="3310726"/>
            <a:ext cx="2429933" cy="3364394"/>
          </a:xfrm>
          <a:prstGeom prst="rect">
            <a:avLst/>
          </a:prstGeom>
        </p:spPr>
      </p:pic>
      <p:pic>
        <p:nvPicPr>
          <p:cNvPr id="4099" name="Picture 3"/>
          <p:cNvPicPr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43051" r="11916" b="24635"/>
          <a:stretch/>
        </p:blipFill>
        <p:spPr bwMode="auto">
          <a:xfrm>
            <a:off x="182879" y="182880"/>
            <a:ext cx="8778240" cy="269748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102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4" t="8161" r="10557" b="7803"/>
          <a:stretch/>
        </p:blipFill>
        <p:spPr bwMode="auto">
          <a:xfrm>
            <a:off x="182880" y="182880"/>
            <a:ext cx="8778238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915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4" t="8161" r="10557" b="7803"/>
          <a:stretch/>
        </p:blipFill>
        <p:spPr bwMode="auto">
          <a:xfrm>
            <a:off x="182880" y="182880"/>
            <a:ext cx="8778238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3"/>
          <a:srcRect l="1" r="-166"/>
          <a:stretch/>
        </p:blipFill>
        <p:spPr>
          <a:xfrm>
            <a:off x="182880" y="182878"/>
            <a:ext cx="6492240" cy="324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96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676400"/>
          </a:xfrm>
        </p:spPr>
        <p:txBody>
          <a:bodyPr/>
          <a:lstStyle/>
          <a:p>
            <a:pPr eaLnBrk="1" hangingPunct="1"/>
            <a:r>
              <a:rPr lang="en-US" sz="6200" b="1" dirty="0">
                <a:solidFill>
                  <a:schemeClr val="bg1"/>
                </a:solidFill>
                <a:latin typeface="Arial Narrow" panose="020B0606020202030204" pitchFamily="34" charset="0"/>
              </a:rPr>
              <a:t>Programs and Data Files</a:t>
            </a:r>
            <a:endParaRPr lang="en-US" sz="6200" b="1" u="sng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3" t="27047" r="7094" b="21961"/>
          <a:stretch/>
        </p:blipFill>
        <p:spPr bwMode="auto">
          <a:xfrm>
            <a:off x="0" y="1554480"/>
            <a:ext cx="9153525" cy="5303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83244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4" t="8161" r="10557" b="7803"/>
          <a:stretch/>
        </p:blipFill>
        <p:spPr bwMode="auto">
          <a:xfrm>
            <a:off x="182880" y="182880"/>
            <a:ext cx="8778238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3"/>
          <a:srcRect l="1" r="-166"/>
          <a:stretch/>
        </p:blipFill>
        <p:spPr>
          <a:xfrm>
            <a:off x="182880" y="182878"/>
            <a:ext cx="6492240" cy="3246121"/>
          </a:xfrm>
          <a:prstGeom prst="rect">
            <a:avLst/>
          </a:prstGeom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t="18734" r="71766" b="11663"/>
          <a:stretch/>
        </p:blipFill>
        <p:spPr bwMode="auto">
          <a:xfrm>
            <a:off x="6812566" y="182880"/>
            <a:ext cx="2148552" cy="484632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382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9" t="7196" r="6437" b="6452"/>
          <a:stretch/>
        </p:blipFill>
        <p:spPr bwMode="auto">
          <a:xfrm>
            <a:off x="182880" y="182882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734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9" t="7196" r="6437" b="6452"/>
          <a:stretch/>
        </p:blipFill>
        <p:spPr bwMode="auto">
          <a:xfrm>
            <a:off x="182880" y="182882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3"/>
          <a:srcRect l="1" r="-166"/>
          <a:stretch/>
        </p:blipFill>
        <p:spPr>
          <a:xfrm>
            <a:off x="182880" y="182878"/>
            <a:ext cx="6446520" cy="2956561"/>
          </a:xfrm>
          <a:prstGeom prst="rect">
            <a:avLst/>
          </a:prstGeom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8" t="29900" r="73468" b="20347"/>
          <a:stretch/>
        </p:blipFill>
        <p:spPr bwMode="auto">
          <a:xfrm>
            <a:off x="6781800" y="182880"/>
            <a:ext cx="2179319" cy="4712802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8126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" t="10697" r="8584" b="8906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1194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" t="10697" r="8584" b="8906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0" t="24416" r="74833" b="14598"/>
          <a:stretch/>
        </p:blipFill>
        <p:spPr bwMode="auto">
          <a:xfrm>
            <a:off x="7010400" y="182881"/>
            <a:ext cx="1950720" cy="4465319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4"/>
          <a:srcRect l="1" r="-166"/>
          <a:stretch/>
        </p:blipFill>
        <p:spPr>
          <a:xfrm>
            <a:off x="182880" y="182878"/>
            <a:ext cx="5273042" cy="263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4766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" t="8602" r="11204" b="7913"/>
          <a:stretch/>
        </p:blipFill>
        <p:spPr bwMode="auto">
          <a:xfrm>
            <a:off x="182878" y="182879"/>
            <a:ext cx="8778241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801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" t="8602" r="11204" b="7913"/>
          <a:stretch/>
        </p:blipFill>
        <p:spPr bwMode="auto">
          <a:xfrm>
            <a:off x="182878" y="182879"/>
            <a:ext cx="8778241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8" t="29900" r="73468" b="20347"/>
          <a:stretch/>
        </p:blipFill>
        <p:spPr bwMode="auto">
          <a:xfrm>
            <a:off x="7239000" y="182880"/>
            <a:ext cx="1722119" cy="416052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10"/>
          <p:cNvPicPr/>
          <p:nvPr/>
        </p:nvPicPr>
        <p:blipFill rotWithShape="1">
          <a:blip r:embed="rId4"/>
          <a:srcRect l="1" r="-166"/>
          <a:stretch/>
        </p:blipFill>
        <p:spPr>
          <a:xfrm>
            <a:off x="182880" y="152400"/>
            <a:ext cx="4846320" cy="242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952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3" t="21395" r="3083" b="8464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0" t="45215" r="25050" b="8464"/>
          <a:stretch/>
        </p:blipFill>
        <p:spPr bwMode="auto">
          <a:xfrm>
            <a:off x="576072" y="2387600"/>
            <a:ext cx="6807200" cy="4287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28890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3" t="21395" r="3083" b="8464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0" t="45215" r="25050" b="8464"/>
          <a:stretch/>
        </p:blipFill>
        <p:spPr bwMode="auto">
          <a:xfrm>
            <a:off x="576072" y="2387600"/>
            <a:ext cx="6807200" cy="4287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8" t="29900" r="73468" b="20347"/>
          <a:stretch/>
        </p:blipFill>
        <p:spPr bwMode="auto">
          <a:xfrm>
            <a:off x="7270541" y="182880"/>
            <a:ext cx="1690578" cy="408432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" r="-166"/>
          <a:stretch/>
        </p:blipFill>
        <p:spPr>
          <a:xfrm>
            <a:off x="182880" y="152400"/>
            <a:ext cx="4754880" cy="237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7925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2880" y="182879"/>
            <a:ext cx="8778240" cy="6492240"/>
            <a:chOff x="182880" y="182879"/>
            <a:chExt cx="8778240" cy="6492240"/>
          </a:xfrm>
        </p:grpSpPr>
        <p:pic>
          <p:nvPicPr>
            <p:cNvPr id="7170" name="Picture 2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2" t="9553" r="5032" b="8313"/>
            <a:stretch/>
          </p:blipFill>
          <p:spPr bwMode="auto">
            <a:xfrm>
              <a:off x="182880" y="182879"/>
              <a:ext cx="8778240" cy="6492240"/>
            </a:xfrm>
            <a:prstGeom prst="rect">
              <a:avLst/>
            </a:prstGeom>
            <a:noFill/>
            <a:ln w="152400">
              <a:solidFill>
                <a:srgbClr val="FFFF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00" t="15701" r="8750" b="70513"/>
            <a:stretch/>
          </p:blipFill>
          <p:spPr bwMode="auto">
            <a:xfrm>
              <a:off x="329185" y="182879"/>
              <a:ext cx="8631935" cy="1234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44288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518746"/>
              </p:ext>
            </p:extLst>
          </p:nvPr>
        </p:nvGraphicFramePr>
        <p:xfrm>
          <a:off x="91440" y="762000"/>
          <a:ext cx="8961120" cy="6065520"/>
        </p:xfrm>
        <a:graphic>
          <a:graphicData uri="http://schemas.openxmlformats.org/drawingml/2006/table">
            <a:tbl>
              <a:tblPr/>
              <a:tblGrid>
                <a:gridCol w="1463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98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latin typeface="Arial"/>
                          <a:ea typeface="Times New Roman"/>
                          <a:cs typeface="Times New Roman"/>
                        </a:rPr>
                        <a:t>bit</a:t>
                      </a:r>
                      <a:endParaRPr lang="en-US" sz="2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137155" marR="137155" marT="137160" marB="137160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latin typeface="Arial"/>
                          <a:ea typeface="Times New Roman"/>
                          <a:cs typeface="Times New Roman"/>
                        </a:rPr>
                        <a:t>This is the fundamental building block of all computer information</a:t>
                      </a:r>
                      <a:r>
                        <a:rPr lang="en-US" sz="2200" baseline="0" dirty="0">
                          <a:latin typeface="Arial"/>
                          <a:ea typeface="Times New Roman"/>
                          <a:cs typeface="Times New Roman"/>
                        </a:rPr>
                        <a:t> –</a:t>
                      </a:r>
                      <a:r>
                        <a:rPr lang="en-US" sz="2200" dirty="0">
                          <a:latin typeface="Arial"/>
                          <a:ea typeface="Times New Roman"/>
                          <a:cs typeface="Times New Roman"/>
                        </a:rPr>
                        <a:t> a </a:t>
                      </a:r>
                      <a:r>
                        <a:rPr lang="en-US" sz="2200" b="1" dirty="0">
                          <a:latin typeface="Arial"/>
                          <a:ea typeface="Times New Roman"/>
                          <a:cs typeface="Times New Roman"/>
                        </a:rPr>
                        <a:t>bi</a:t>
                      </a:r>
                      <a:r>
                        <a:rPr lang="en-US" sz="2200" dirty="0">
                          <a:latin typeface="Arial"/>
                          <a:ea typeface="Times New Roman"/>
                          <a:cs typeface="Times New Roman"/>
                        </a:rPr>
                        <a:t>nary digi</a:t>
                      </a:r>
                      <a:r>
                        <a:rPr lang="en-US" sz="2200" b="1" dirty="0">
                          <a:latin typeface="Arial"/>
                          <a:ea typeface="Times New Roman"/>
                          <a:cs typeface="Times New Roman"/>
                        </a:rPr>
                        <a:t>t</a:t>
                      </a:r>
                      <a:r>
                        <a:rPr lang="en-US" sz="2200" dirty="0">
                          <a:latin typeface="Arial"/>
                          <a:ea typeface="Times New Roman"/>
                          <a:cs typeface="Times New Roman"/>
                        </a:rPr>
                        <a:t> – which stores only a </a:t>
                      </a:r>
                      <a:r>
                        <a:rPr lang="en-US" sz="2200" b="1" dirty="0">
                          <a:latin typeface="Arial"/>
                          <a:ea typeface="Times New Roman"/>
                          <a:cs typeface="Times New Roman"/>
                        </a:rPr>
                        <a:t>1 </a:t>
                      </a:r>
                      <a:r>
                        <a:rPr lang="en-US" sz="2200" dirty="0">
                          <a:latin typeface="Arial"/>
                          <a:ea typeface="Times New Roman"/>
                          <a:cs typeface="Times New Roman"/>
                        </a:rPr>
                        <a:t>or </a:t>
                      </a:r>
                      <a:r>
                        <a:rPr lang="en-US" sz="2200" b="1" dirty="0">
                          <a:latin typeface="Arial"/>
                          <a:ea typeface="Times New Roman"/>
                          <a:cs typeface="Times New Roman"/>
                        </a:rPr>
                        <a:t>0</a:t>
                      </a:r>
                      <a:r>
                        <a:rPr lang="en-US" sz="2200" dirty="0">
                          <a:latin typeface="Arial"/>
                          <a:ea typeface="Times New Roman"/>
                          <a:cs typeface="Times New Roman"/>
                        </a:rPr>
                        <a:t>.</a:t>
                      </a:r>
                      <a:endParaRPr lang="en-US" sz="2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137155" marR="137155" marT="137160" marB="137160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41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latin typeface="Arial"/>
                          <a:ea typeface="Times New Roman"/>
                          <a:cs typeface="Times New Roman"/>
                        </a:rPr>
                        <a:t>byte</a:t>
                      </a:r>
                      <a:endParaRPr lang="en-US" sz="2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137155" marR="137155" marT="137160" marB="137160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latin typeface="Arial"/>
                          <a:ea typeface="Times New Roman"/>
                          <a:cs typeface="Times New Roman"/>
                        </a:rPr>
                        <a:t>One </a:t>
                      </a:r>
                      <a:r>
                        <a:rPr lang="en-US" sz="2200" b="0" i="1" dirty="0">
                          <a:latin typeface="Arial"/>
                          <a:ea typeface="Times New Roman"/>
                          <a:cs typeface="Times New Roman"/>
                        </a:rPr>
                        <a:t>byte</a:t>
                      </a:r>
                      <a:r>
                        <a:rPr lang="en-US" sz="2200" b="1" dirty="0"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200" dirty="0">
                          <a:latin typeface="Arial"/>
                          <a:ea typeface="Times New Roman"/>
                          <a:cs typeface="Times New Roman"/>
                        </a:rPr>
                        <a:t>equals </a:t>
                      </a:r>
                      <a:r>
                        <a:rPr lang="en-US" sz="2200" b="0" dirty="0">
                          <a:latin typeface="Arial"/>
                          <a:ea typeface="Times New Roman"/>
                          <a:cs typeface="Times New Roman"/>
                        </a:rPr>
                        <a:t>8 </a:t>
                      </a:r>
                      <a:r>
                        <a:rPr lang="en-US" sz="2200" b="0" i="1" dirty="0">
                          <a:latin typeface="Arial"/>
                          <a:ea typeface="Times New Roman"/>
                          <a:cs typeface="Times New Roman"/>
                        </a:rPr>
                        <a:t>bits</a:t>
                      </a:r>
                      <a:r>
                        <a:rPr lang="en-US" sz="2200" dirty="0">
                          <a:latin typeface="Arial"/>
                          <a:ea typeface="Times New Roman"/>
                          <a:cs typeface="Times New Roman"/>
                        </a:rPr>
                        <a:t>.</a:t>
                      </a:r>
                      <a:endParaRPr lang="en-US" sz="2200" dirty="0">
                        <a:latin typeface="Times New Roman"/>
                        <a:ea typeface="Times New Roman"/>
                        <a:cs typeface="Times New Roman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latin typeface="Arial"/>
                          <a:ea typeface="Times New Roman"/>
                          <a:cs typeface="Times New Roman"/>
                        </a:rPr>
                        <a:t>The </a:t>
                      </a:r>
                      <a:r>
                        <a:rPr lang="en-US" sz="2200" b="0" i="1" dirty="0">
                          <a:latin typeface="+mn-lt"/>
                          <a:ea typeface="Times New Roman"/>
                          <a:cs typeface="Times New Roman"/>
                        </a:rPr>
                        <a:t>ASCII</a:t>
                      </a:r>
                      <a:r>
                        <a:rPr lang="en-US" sz="2200" b="1" dirty="0"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200" b="0" dirty="0">
                          <a:latin typeface="+mn-lt"/>
                          <a:ea typeface="Times New Roman"/>
                          <a:cs typeface="Times New Roman"/>
                        </a:rPr>
                        <a:t>format</a:t>
                      </a:r>
                      <a:r>
                        <a:rPr lang="en-US" sz="2200" b="0" baseline="0" dirty="0">
                          <a:latin typeface="+mn-lt"/>
                          <a:ea typeface="Times New Roman"/>
                          <a:cs typeface="Times New Roman"/>
                        </a:rPr>
                        <a:t> uses 1 byte to store a </a:t>
                      </a:r>
                      <a:r>
                        <a:rPr lang="en-US" sz="2200" dirty="0">
                          <a:latin typeface="Arial"/>
                          <a:ea typeface="Times New Roman"/>
                          <a:cs typeface="Times New Roman"/>
                        </a:rPr>
                        <a:t>character.</a:t>
                      </a:r>
                    </a:p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UTF-8</a:t>
                      </a:r>
                      <a:r>
                        <a:rPr lang="en-US" sz="2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uses between 1 and 4 bytes to store a character.</a:t>
                      </a:r>
                      <a:endParaRPr lang="en-US" sz="2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137155" marR="137155" marT="137160" marB="137160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latin typeface="Arial"/>
                          <a:ea typeface="Times New Roman"/>
                          <a:cs typeface="Times New Roman"/>
                        </a:rPr>
                        <a:t>field</a:t>
                      </a:r>
                      <a:endParaRPr lang="en-US" sz="2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137155" marR="137155" marT="137160" marB="137160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latin typeface="Arial"/>
                          <a:ea typeface="Times New Roman"/>
                          <a:cs typeface="Times New Roman"/>
                        </a:rPr>
                        <a:t>A </a:t>
                      </a:r>
                      <a:r>
                        <a:rPr lang="en-US" sz="2200" b="0" i="1" dirty="0">
                          <a:latin typeface="Arial"/>
                          <a:ea typeface="Times New Roman"/>
                          <a:cs typeface="Times New Roman"/>
                        </a:rPr>
                        <a:t>field</a:t>
                      </a:r>
                      <a:r>
                        <a:rPr lang="en-US" sz="2200" b="1" dirty="0"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200" dirty="0">
                          <a:latin typeface="Arial"/>
                          <a:ea typeface="Times New Roman"/>
                          <a:cs typeface="Times New Roman"/>
                        </a:rPr>
                        <a:t>is one specific unit of information.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latin typeface="Arial"/>
                          <a:ea typeface="Times New Roman"/>
                          <a:cs typeface="Times New Roman"/>
                        </a:rPr>
                        <a:t>Examples:</a:t>
                      </a:r>
                      <a:r>
                        <a:rPr lang="en-US" sz="2200" baseline="0" dirty="0"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200" b="1" baseline="0" dirty="0">
                          <a:latin typeface="Arial"/>
                          <a:ea typeface="Times New Roman"/>
                          <a:cs typeface="Times New Roman"/>
                        </a:rPr>
                        <a:t>name</a:t>
                      </a:r>
                      <a:r>
                        <a:rPr lang="en-US" sz="2200" b="0" baseline="0" dirty="0">
                          <a:latin typeface="Arial"/>
                          <a:ea typeface="Times New Roman"/>
                          <a:cs typeface="Times New Roman"/>
                        </a:rPr>
                        <a:t>, </a:t>
                      </a:r>
                      <a:r>
                        <a:rPr lang="en-US" sz="2200" b="1" baseline="0" dirty="0">
                          <a:latin typeface="Arial"/>
                          <a:ea typeface="Times New Roman"/>
                          <a:cs typeface="Times New Roman"/>
                        </a:rPr>
                        <a:t>address</a:t>
                      </a:r>
                      <a:r>
                        <a:rPr lang="en-US" sz="2200" b="0" baseline="0" dirty="0">
                          <a:latin typeface="Arial"/>
                          <a:ea typeface="Times New Roman"/>
                          <a:cs typeface="Times New Roman"/>
                        </a:rPr>
                        <a:t>, </a:t>
                      </a:r>
                      <a:r>
                        <a:rPr lang="en-US" sz="2200" b="1" baseline="0" dirty="0" err="1">
                          <a:latin typeface="Arial"/>
                          <a:ea typeface="Times New Roman"/>
                          <a:cs typeface="Times New Roman"/>
                        </a:rPr>
                        <a:t>gpa</a:t>
                      </a:r>
                      <a:r>
                        <a:rPr lang="en-US" sz="2200" b="0" baseline="0" dirty="0">
                          <a:latin typeface="Arial"/>
                          <a:ea typeface="Times New Roman"/>
                          <a:cs typeface="Times New Roman"/>
                        </a:rPr>
                        <a:t>, </a:t>
                      </a:r>
                      <a:r>
                        <a:rPr lang="en-US" sz="2200" b="1" baseline="0" dirty="0">
                          <a:latin typeface="Arial"/>
                          <a:ea typeface="Times New Roman"/>
                          <a:cs typeface="Times New Roman"/>
                        </a:rPr>
                        <a:t>salary</a:t>
                      </a:r>
                      <a:r>
                        <a:rPr lang="en-US" sz="2200" b="0" baseline="0" dirty="0">
                          <a:latin typeface="Arial"/>
                          <a:ea typeface="Times New Roman"/>
                          <a:cs typeface="Times New Roman"/>
                        </a:rPr>
                        <a:t>, </a:t>
                      </a:r>
                      <a:r>
                        <a:rPr lang="en-US" sz="2200" b="1" baseline="0" dirty="0">
                          <a:latin typeface="Arial"/>
                          <a:ea typeface="Times New Roman"/>
                          <a:cs typeface="Times New Roman"/>
                        </a:rPr>
                        <a:t>diagnosis</a:t>
                      </a:r>
                      <a:endParaRPr lang="en-US" sz="2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137155" marR="137155" marT="137160" marB="137160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505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latin typeface="Arial"/>
                          <a:ea typeface="Times New Roman"/>
                          <a:cs typeface="Times New Roman"/>
                        </a:rPr>
                        <a:t>record</a:t>
                      </a:r>
                      <a:endParaRPr lang="en-US" sz="2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137155" marR="137155" marT="137160" marB="137160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latin typeface="Arial"/>
                          <a:ea typeface="Times New Roman"/>
                          <a:cs typeface="Times New Roman"/>
                        </a:rPr>
                        <a:t>A </a:t>
                      </a:r>
                      <a:r>
                        <a:rPr lang="en-US" sz="2200" b="0" i="1" dirty="0">
                          <a:latin typeface="Arial"/>
                          <a:ea typeface="Times New Roman"/>
                          <a:cs typeface="Times New Roman"/>
                        </a:rPr>
                        <a:t>record</a:t>
                      </a:r>
                      <a:r>
                        <a:rPr lang="en-US" sz="2200" dirty="0">
                          <a:latin typeface="Arial"/>
                          <a:ea typeface="Times New Roman"/>
                          <a:cs typeface="Times New Roman"/>
                        </a:rPr>
                        <a:t> consists of a set of </a:t>
                      </a:r>
                      <a:r>
                        <a:rPr lang="en-US" sz="2200" b="0" i="1" dirty="0">
                          <a:latin typeface="Arial"/>
                          <a:ea typeface="Times New Roman"/>
                          <a:cs typeface="Times New Roman"/>
                        </a:rPr>
                        <a:t>fields</a:t>
                      </a:r>
                      <a:r>
                        <a:rPr lang="en-US" sz="2200" dirty="0">
                          <a:latin typeface="Arial"/>
                          <a:ea typeface="Times New Roman"/>
                          <a:cs typeface="Times New Roman"/>
                        </a:rPr>
                        <a:t> for a specific purpose.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latin typeface="Arial"/>
                          <a:ea typeface="Times New Roman"/>
                          <a:cs typeface="Times New Roman"/>
                        </a:rPr>
                        <a:t>Examples of the </a:t>
                      </a:r>
                      <a:r>
                        <a:rPr lang="en-US" sz="2200" i="0" dirty="0">
                          <a:latin typeface="Arial"/>
                          <a:ea typeface="Times New Roman"/>
                          <a:cs typeface="Times New Roman"/>
                        </a:rPr>
                        <a:t>fields contained by different records: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344738" algn="l"/>
                        </a:tabLst>
                      </a:pPr>
                      <a:r>
                        <a:rPr lang="en-US" sz="2200" b="1" baseline="0" dirty="0">
                          <a:latin typeface="Arial"/>
                          <a:ea typeface="Times New Roman"/>
                          <a:cs typeface="Times New Roman"/>
                        </a:rPr>
                        <a:t>student </a:t>
                      </a:r>
                      <a:r>
                        <a:rPr lang="en-US" sz="2200" b="0" baseline="0" dirty="0">
                          <a:latin typeface="Arial"/>
                          <a:ea typeface="Times New Roman"/>
                          <a:cs typeface="Times New Roman"/>
                        </a:rPr>
                        <a:t>record: 	</a:t>
                      </a:r>
                      <a:r>
                        <a:rPr lang="en-US" sz="2200" b="1" baseline="0" dirty="0">
                          <a:latin typeface="Arial"/>
                          <a:ea typeface="Times New Roman"/>
                          <a:cs typeface="Times New Roman"/>
                        </a:rPr>
                        <a:t>name</a:t>
                      </a:r>
                      <a:r>
                        <a:rPr lang="en-US" sz="2200" b="0" baseline="0" dirty="0">
                          <a:latin typeface="Arial"/>
                          <a:ea typeface="Times New Roman"/>
                          <a:cs typeface="Times New Roman"/>
                        </a:rPr>
                        <a:t>, </a:t>
                      </a:r>
                      <a:r>
                        <a:rPr lang="en-US" sz="2200" b="1" baseline="0" dirty="0">
                          <a:latin typeface="Arial"/>
                          <a:ea typeface="Times New Roman"/>
                          <a:cs typeface="Times New Roman"/>
                        </a:rPr>
                        <a:t>address</a:t>
                      </a:r>
                      <a:r>
                        <a:rPr lang="en-US" sz="2200" b="0" baseline="0" dirty="0">
                          <a:latin typeface="Arial"/>
                          <a:ea typeface="Times New Roman"/>
                          <a:cs typeface="Times New Roman"/>
                        </a:rPr>
                        <a:t>, </a:t>
                      </a:r>
                      <a:r>
                        <a:rPr lang="en-US" sz="2200" b="1" baseline="0" dirty="0" err="1">
                          <a:latin typeface="Arial"/>
                          <a:ea typeface="Times New Roman"/>
                          <a:cs typeface="Times New Roman"/>
                        </a:rPr>
                        <a:t>gpa</a:t>
                      </a:r>
                      <a:r>
                        <a:rPr lang="en-US" sz="2200" b="0" baseline="0" dirty="0">
                          <a:latin typeface="Arial"/>
                          <a:ea typeface="Times New Roman"/>
                          <a:cs typeface="Times New Roman"/>
                        </a:rPr>
                        <a:t>, </a:t>
                      </a:r>
                      <a:r>
                        <a:rPr lang="en-US" sz="2200" b="1" baseline="0" dirty="0" err="1">
                          <a:latin typeface="Arial"/>
                          <a:ea typeface="Times New Roman"/>
                          <a:cs typeface="Times New Roman"/>
                        </a:rPr>
                        <a:t>classRank</a:t>
                      </a:r>
                      <a:endParaRPr lang="en-US" sz="2200" b="0" baseline="0" dirty="0">
                        <a:latin typeface="Arial"/>
                        <a:ea typeface="Times New Roman"/>
                        <a:cs typeface="Times New Roman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344738" algn="l"/>
                        </a:tabLst>
                        <a:defRPr/>
                      </a:pPr>
                      <a:r>
                        <a:rPr lang="en-US" sz="2200" b="1" baseline="0" dirty="0">
                          <a:latin typeface="+mn-lt"/>
                          <a:ea typeface="Times New Roman"/>
                          <a:cs typeface="Times New Roman"/>
                        </a:rPr>
                        <a:t>employee</a:t>
                      </a:r>
                      <a:r>
                        <a:rPr lang="en-US" sz="2200" b="0" baseline="0" dirty="0">
                          <a:latin typeface="+mn-lt"/>
                          <a:ea typeface="Times New Roman"/>
                          <a:cs typeface="Times New Roman"/>
                        </a:rPr>
                        <a:t> record: 	</a:t>
                      </a:r>
                      <a:r>
                        <a:rPr lang="en-US" sz="2200" b="1" baseline="0" dirty="0">
                          <a:latin typeface="+mn-lt"/>
                          <a:ea typeface="Times New Roman"/>
                          <a:cs typeface="Times New Roman"/>
                        </a:rPr>
                        <a:t>name</a:t>
                      </a:r>
                      <a:r>
                        <a:rPr lang="en-US" sz="2200" b="0" baseline="0" dirty="0">
                          <a:latin typeface="+mn-lt"/>
                          <a:ea typeface="Times New Roman"/>
                          <a:cs typeface="Times New Roman"/>
                        </a:rPr>
                        <a:t>, </a:t>
                      </a:r>
                      <a:r>
                        <a:rPr lang="en-US" sz="2200" b="1" baseline="0" dirty="0">
                          <a:latin typeface="+mn-lt"/>
                          <a:ea typeface="Times New Roman"/>
                          <a:cs typeface="Times New Roman"/>
                        </a:rPr>
                        <a:t>address</a:t>
                      </a:r>
                      <a:r>
                        <a:rPr lang="en-US" sz="2200" b="0" baseline="0" dirty="0">
                          <a:latin typeface="+mn-lt"/>
                          <a:ea typeface="Times New Roman"/>
                          <a:cs typeface="Times New Roman"/>
                        </a:rPr>
                        <a:t>, </a:t>
                      </a:r>
                      <a:r>
                        <a:rPr lang="en-US" sz="2200" b="1" baseline="0" dirty="0">
                          <a:latin typeface="+mn-lt"/>
                          <a:ea typeface="Times New Roman"/>
                          <a:cs typeface="Times New Roman"/>
                        </a:rPr>
                        <a:t>salary</a:t>
                      </a:r>
                      <a:r>
                        <a:rPr lang="en-US" sz="2200" b="0" baseline="0" dirty="0">
                          <a:latin typeface="+mn-lt"/>
                          <a:ea typeface="Times New Roman"/>
                          <a:cs typeface="Times New Roman"/>
                        </a:rPr>
                        <a:t>, </a:t>
                      </a:r>
                      <a:r>
                        <a:rPr lang="en-US" sz="2200" b="1" baseline="0" dirty="0">
                          <a:latin typeface="+mn-lt"/>
                          <a:ea typeface="Times New Roman"/>
                          <a:cs typeface="Times New Roman"/>
                        </a:rPr>
                        <a:t>position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344738" algn="l"/>
                        </a:tabLst>
                        <a:defRPr/>
                      </a:pPr>
                      <a:r>
                        <a:rPr lang="en-US" sz="2200" b="1" baseline="0" dirty="0">
                          <a:latin typeface="+mn-lt"/>
                          <a:ea typeface="Times New Roman"/>
                          <a:cs typeface="Times New Roman"/>
                        </a:rPr>
                        <a:t>patient</a:t>
                      </a:r>
                      <a:r>
                        <a:rPr lang="en-US" sz="2200" b="0" baseline="0" dirty="0">
                          <a:latin typeface="+mn-lt"/>
                          <a:ea typeface="Times New Roman"/>
                          <a:cs typeface="Times New Roman"/>
                        </a:rPr>
                        <a:t> record: 	</a:t>
                      </a:r>
                      <a:r>
                        <a:rPr lang="en-US" sz="2200" b="1" baseline="0" dirty="0">
                          <a:latin typeface="+mn-lt"/>
                          <a:ea typeface="Times New Roman"/>
                          <a:cs typeface="Times New Roman"/>
                        </a:rPr>
                        <a:t>name</a:t>
                      </a:r>
                      <a:r>
                        <a:rPr lang="en-US" sz="2200" b="0" baseline="0" dirty="0">
                          <a:latin typeface="+mn-lt"/>
                          <a:ea typeface="Times New Roman"/>
                          <a:cs typeface="Times New Roman"/>
                        </a:rPr>
                        <a:t>, </a:t>
                      </a:r>
                      <a:r>
                        <a:rPr lang="en-US" sz="2200" b="1" baseline="0" dirty="0">
                          <a:latin typeface="+mn-lt"/>
                          <a:ea typeface="Times New Roman"/>
                          <a:cs typeface="Times New Roman"/>
                        </a:rPr>
                        <a:t>address</a:t>
                      </a:r>
                      <a:r>
                        <a:rPr lang="en-US" sz="2200" b="0" baseline="0" dirty="0">
                          <a:latin typeface="+mn-lt"/>
                          <a:ea typeface="Times New Roman"/>
                          <a:cs typeface="Times New Roman"/>
                        </a:rPr>
                        <a:t>, </a:t>
                      </a:r>
                      <a:r>
                        <a:rPr lang="en-US" sz="2200" b="1" baseline="0" dirty="0">
                          <a:latin typeface="+mn-lt"/>
                          <a:ea typeface="Times New Roman"/>
                          <a:cs typeface="Times New Roman"/>
                        </a:rPr>
                        <a:t>diagnosis</a:t>
                      </a:r>
                      <a:r>
                        <a:rPr lang="en-US" sz="2200" b="0" baseline="0" dirty="0">
                          <a:latin typeface="+mn-lt"/>
                          <a:ea typeface="Times New Roman"/>
                          <a:cs typeface="Times New Roman"/>
                        </a:rPr>
                        <a:t>, </a:t>
                      </a:r>
                      <a:r>
                        <a:rPr lang="en-US" sz="2200" b="1" baseline="0" dirty="0">
                          <a:latin typeface="+mn-lt"/>
                          <a:ea typeface="Times New Roman"/>
                          <a:cs typeface="Times New Roman"/>
                        </a:rPr>
                        <a:t>allergies</a:t>
                      </a:r>
                      <a:endParaRPr lang="en-US" sz="2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137155" marR="137155" marT="137160" marB="137160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latin typeface="Arial"/>
                          <a:ea typeface="Times New Roman"/>
                          <a:cs typeface="Times New Roman"/>
                        </a:rPr>
                        <a:t>file</a:t>
                      </a:r>
                      <a:endParaRPr lang="en-US" sz="28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137155" marR="137155" marT="137160" marB="137160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latin typeface="Arial"/>
                          <a:ea typeface="Times New Roman"/>
                          <a:cs typeface="Times New Roman"/>
                        </a:rPr>
                        <a:t>A data base </a:t>
                      </a:r>
                      <a:r>
                        <a:rPr lang="en-US" sz="2200" b="0" i="1" dirty="0">
                          <a:latin typeface="Arial"/>
                          <a:ea typeface="Times New Roman"/>
                          <a:cs typeface="Times New Roman"/>
                        </a:rPr>
                        <a:t>file</a:t>
                      </a:r>
                      <a:r>
                        <a:rPr lang="en-US" sz="2200" b="1" dirty="0"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200" dirty="0">
                          <a:latin typeface="Arial"/>
                          <a:ea typeface="Times New Roman"/>
                          <a:cs typeface="Times New Roman"/>
                        </a:rPr>
                        <a:t>consists of a sequence of records.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latin typeface="Arial"/>
                          <a:ea typeface="Times New Roman"/>
                          <a:cs typeface="Times New Roman"/>
                        </a:rPr>
                        <a:t>Example: A school can have a </a:t>
                      </a:r>
                      <a:r>
                        <a:rPr lang="en-US" sz="2200" i="1" dirty="0">
                          <a:latin typeface="Arial"/>
                          <a:ea typeface="Times New Roman"/>
                          <a:cs typeface="Times New Roman"/>
                        </a:rPr>
                        <a:t>file</a:t>
                      </a:r>
                      <a:r>
                        <a:rPr lang="en-US" sz="2200" i="0" dirty="0">
                          <a:latin typeface="Arial"/>
                          <a:ea typeface="Times New Roman"/>
                          <a:cs typeface="Times New Roman"/>
                        </a:rPr>
                        <a:t> of </a:t>
                      </a:r>
                      <a:r>
                        <a:rPr lang="en-US" sz="2200" b="1" i="0" dirty="0">
                          <a:latin typeface="Arial"/>
                          <a:ea typeface="Times New Roman"/>
                          <a:cs typeface="Times New Roman"/>
                        </a:rPr>
                        <a:t>student</a:t>
                      </a:r>
                      <a:r>
                        <a:rPr lang="en-US" sz="2200" b="0" i="0" dirty="0">
                          <a:latin typeface="Arial"/>
                          <a:ea typeface="Times New Roman"/>
                          <a:cs typeface="Times New Roman"/>
                        </a:rPr>
                        <a:t> records.</a:t>
                      </a:r>
                    </a:p>
                  </a:txBody>
                  <a:tcPr marL="137155" marR="137155" marT="137160" marB="137160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pPr eaLnBrk="1" hangingPunct="1"/>
            <a:r>
              <a:rPr lang="en-US" sz="5400" dirty="0">
                <a:solidFill>
                  <a:schemeClr val="bg1"/>
                </a:solidFill>
                <a:latin typeface="Arial Black" pitchFamily="34" charset="0"/>
              </a:rPr>
              <a:t>Data Organization</a:t>
            </a:r>
            <a:endParaRPr lang="en-US" sz="5400" u="sng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370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2880" y="182880"/>
            <a:ext cx="8942070" cy="6492240"/>
            <a:chOff x="182880" y="182880"/>
            <a:chExt cx="8942070" cy="6492240"/>
          </a:xfrm>
        </p:grpSpPr>
        <p:pic>
          <p:nvPicPr>
            <p:cNvPr id="8196" name="Picture 4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1" t="7817" r="13681" b="6699"/>
            <a:stretch/>
          </p:blipFill>
          <p:spPr bwMode="auto">
            <a:xfrm>
              <a:off x="182880" y="182880"/>
              <a:ext cx="8778240" cy="6492240"/>
            </a:xfrm>
            <a:prstGeom prst="rect">
              <a:avLst/>
            </a:prstGeom>
            <a:noFill/>
            <a:ln w="152400">
              <a:solidFill>
                <a:srgbClr val="CECEE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614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17" t="40011" r="31250" b="56239"/>
            <a:stretch/>
          </p:blipFill>
          <p:spPr bwMode="auto">
            <a:xfrm>
              <a:off x="4419599" y="182880"/>
              <a:ext cx="2103120" cy="300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97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3050" y="990600"/>
              <a:ext cx="3771900" cy="1371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98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3050" y="3054724"/>
              <a:ext cx="3771900" cy="2279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780776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82880" y="182880"/>
            <a:ext cx="8778240" cy="6492240"/>
            <a:chOff x="182880" y="182880"/>
            <a:chExt cx="8778240" cy="6492240"/>
          </a:xfrm>
        </p:grpSpPr>
        <p:pic>
          <p:nvPicPr>
            <p:cNvPr id="6" name="Picture 3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5" t="7563" r="14367" b="5590"/>
            <a:stretch/>
          </p:blipFill>
          <p:spPr bwMode="auto">
            <a:xfrm>
              <a:off x="182880" y="182880"/>
              <a:ext cx="8778240" cy="6492240"/>
            </a:xfrm>
            <a:prstGeom prst="rect">
              <a:avLst/>
            </a:prstGeom>
            <a:noFill/>
            <a:ln w="152400">
              <a:solidFill>
                <a:srgbClr val="CECEE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0" t="59154" r="29333" b="29266"/>
            <a:stretch/>
          </p:blipFill>
          <p:spPr bwMode="auto">
            <a:xfrm>
              <a:off x="762000" y="228600"/>
              <a:ext cx="6858000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948844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82880" y="182880"/>
            <a:ext cx="8778240" cy="6492240"/>
            <a:chOff x="182880" y="182880"/>
            <a:chExt cx="8778240" cy="6492240"/>
          </a:xfrm>
        </p:grpSpPr>
        <p:pic>
          <p:nvPicPr>
            <p:cNvPr id="6" name="Picture 3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5" t="7563" r="14367" b="5590"/>
            <a:stretch/>
          </p:blipFill>
          <p:spPr bwMode="auto">
            <a:xfrm>
              <a:off x="182880" y="182880"/>
              <a:ext cx="8778240" cy="6492240"/>
            </a:xfrm>
            <a:prstGeom prst="rect">
              <a:avLst/>
            </a:prstGeom>
            <a:noFill/>
            <a:ln w="152400">
              <a:solidFill>
                <a:srgbClr val="CECEE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0" t="59154" r="29333" b="29266"/>
            <a:stretch/>
          </p:blipFill>
          <p:spPr bwMode="auto">
            <a:xfrm>
              <a:off x="762000" y="228600"/>
              <a:ext cx="6858000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5791200" y="4267200"/>
            <a:ext cx="3169920" cy="2400657"/>
          </a:xfrm>
          <a:prstGeom prst="rect">
            <a:avLst/>
          </a:prstGeom>
          <a:solidFill>
            <a:srgbClr val="FF99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000" dirty="0">
                <a:latin typeface="Arial Narrow" panose="020B0606020202030204" pitchFamily="34" charset="0"/>
                <a:cs typeface="Arial" panose="020B0604020202020204" pitchFamily="34" charset="0"/>
              </a:rPr>
              <a:t>Yes, this program is actually displaying itself, but what happened to the indenting?</a:t>
            </a:r>
          </a:p>
        </p:txBody>
      </p:sp>
    </p:spTree>
    <p:extLst>
      <p:ext uri="{BB962C8B-B14F-4D97-AF65-F5344CB8AC3E}">
        <p14:creationId xmlns:p14="http://schemas.microsoft.com/office/powerpoint/2010/main" val="507516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82880" y="182880"/>
            <a:ext cx="8778240" cy="6492240"/>
            <a:chOff x="182880" y="182880"/>
            <a:chExt cx="8778240" cy="6492240"/>
          </a:xfrm>
        </p:grpSpPr>
        <p:pic>
          <p:nvPicPr>
            <p:cNvPr id="6" name="Picture 3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5" t="7563" r="14367" b="5590"/>
            <a:stretch/>
          </p:blipFill>
          <p:spPr bwMode="auto">
            <a:xfrm>
              <a:off x="182880" y="182880"/>
              <a:ext cx="8778240" cy="6492240"/>
            </a:xfrm>
            <a:prstGeom prst="rect">
              <a:avLst/>
            </a:prstGeom>
            <a:noFill/>
            <a:ln w="152400">
              <a:solidFill>
                <a:srgbClr val="CECEE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0" t="59154" r="29333" b="29266"/>
            <a:stretch/>
          </p:blipFill>
          <p:spPr bwMode="auto">
            <a:xfrm>
              <a:off x="762000" y="228600"/>
              <a:ext cx="6858000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5791200" y="4267200"/>
            <a:ext cx="3169920" cy="2400657"/>
          </a:xfrm>
          <a:prstGeom prst="rect">
            <a:avLst/>
          </a:prstGeom>
          <a:solidFill>
            <a:srgbClr val="FF99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000" dirty="0">
                <a:latin typeface="Arial Narrow" panose="020B0606020202030204" pitchFamily="34" charset="0"/>
                <a:cs typeface="Arial" panose="020B0604020202020204" pitchFamily="34" charset="0"/>
              </a:rPr>
              <a:t>Yes, this program is actually displaying itself, but what happened to the indenting?</a:t>
            </a:r>
          </a:p>
        </p:txBody>
      </p:sp>
      <p:sp>
        <p:nvSpPr>
          <p:cNvPr id="2" name="Rounded Rectangle 1"/>
          <p:cNvSpPr/>
          <p:nvPr/>
        </p:nvSpPr>
        <p:spPr bwMode="auto">
          <a:xfrm>
            <a:off x="762000" y="4974336"/>
            <a:ext cx="2834640" cy="274320"/>
          </a:xfrm>
          <a:prstGeom prst="roundRect">
            <a:avLst/>
          </a:prstGeom>
          <a:solidFill>
            <a:schemeClr val="bg1">
              <a:lumMod val="65000"/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5203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82"/>
            </a:gs>
            <a:gs pos="30000">
              <a:srgbClr val="66008F"/>
            </a:gs>
            <a:gs pos="64999">
              <a:srgbClr val="BA0066"/>
            </a:gs>
            <a:gs pos="89999">
              <a:srgbClr val="FF0000"/>
            </a:gs>
            <a:gs pos="100000">
              <a:srgbClr val="FF82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WordArt 18"/>
          <p:cNvSpPr>
            <a:spLocks noChangeArrowheads="1" noChangeShapeType="1" noTextEdit="1"/>
          </p:cNvSpPr>
          <p:nvPr/>
        </p:nvSpPr>
        <p:spPr bwMode="auto">
          <a:xfrm>
            <a:off x="371475" y="457200"/>
            <a:ext cx="8391525" cy="762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Section 17.4</a:t>
            </a:r>
          </a:p>
        </p:txBody>
      </p:sp>
      <p:sp>
        <p:nvSpPr>
          <p:cNvPr id="6" name="WordArt 2"/>
          <p:cNvSpPr>
            <a:spLocks noChangeArrowheads="1" noChangeShapeType="1" noTextEdit="1"/>
          </p:cNvSpPr>
          <p:nvPr/>
        </p:nvSpPr>
        <p:spPr bwMode="auto">
          <a:xfrm>
            <a:off x="381000" y="2057400"/>
            <a:ext cx="8382000" cy="292608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Files of Numbers</a:t>
            </a:r>
          </a:p>
        </p:txBody>
      </p:sp>
    </p:spTree>
    <p:extLst>
      <p:ext uri="{BB962C8B-B14F-4D97-AF65-F5344CB8AC3E}">
        <p14:creationId xmlns:p14="http://schemas.microsoft.com/office/powerpoint/2010/main" val="267707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3" t="8381" r="6833" b="5927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8801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3" t="8381" r="6833" b="5927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0" t="36324" r="5001" b="26951"/>
          <a:stretch/>
        </p:blipFill>
        <p:spPr bwMode="auto">
          <a:xfrm>
            <a:off x="182880" y="182880"/>
            <a:ext cx="8778240" cy="294132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3299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" t="9594" r="8083" b="6369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8221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" t="9594" r="8083" b="6369"/>
          <a:stretch/>
        </p:blipFill>
        <p:spPr bwMode="auto">
          <a:xfrm>
            <a:off x="182880" y="182880"/>
            <a:ext cx="877824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533398"/>
            <a:ext cx="8782030" cy="191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5543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" t="9875" r="10063" b="5559"/>
          <a:stretch/>
        </p:blipFill>
        <p:spPr bwMode="auto">
          <a:xfrm>
            <a:off x="182880" y="182881"/>
            <a:ext cx="878203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74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82"/>
            </a:gs>
            <a:gs pos="30000">
              <a:srgbClr val="66008F"/>
            </a:gs>
            <a:gs pos="64999">
              <a:srgbClr val="BA0066"/>
            </a:gs>
            <a:gs pos="89999">
              <a:srgbClr val="FF0000"/>
            </a:gs>
            <a:gs pos="100000">
              <a:srgbClr val="FF8200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WordArt 2"/>
          <p:cNvSpPr>
            <a:spLocks noChangeArrowheads="1" noChangeShapeType="1" noTextEdit="1"/>
          </p:cNvSpPr>
          <p:nvPr/>
        </p:nvSpPr>
        <p:spPr bwMode="auto">
          <a:xfrm>
            <a:off x="457200" y="1339850"/>
            <a:ext cx="8382000" cy="323215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Different Types</a:t>
            </a:r>
          </a:p>
        </p:txBody>
      </p:sp>
      <p:sp>
        <p:nvSpPr>
          <p:cNvPr id="7171" name="WordArt 3"/>
          <p:cNvSpPr>
            <a:spLocks noChangeArrowheads="1" noChangeShapeType="1" noTextEdit="1"/>
          </p:cNvSpPr>
          <p:nvPr/>
        </p:nvSpPr>
        <p:spPr bwMode="auto">
          <a:xfrm>
            <a:off x="1752600" y="4240213"/>
            <a:ext cx="5562600" cy="2389187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23884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of Files</a:t>
            </a:r>
          </a:p>
        </p:txBody>
      </p:sp>
      <p:sp>
        <p:nvSpPr>
          <p:cNvPr id="7172" name="WordArt 18"/>
          <p:cNvSpPr>
            <a:spLocks noChangeArrowheads="1" noChangeShapeType="1" noTextEdit="1"/>
          </p:cNvSpPr>
          <p:nvPr/>
        </p:nvSpPr>
        <p:spPr bwMode="auto">
          <a:xfrm>
            <a:off x="371475" y="457200"/>
            <a:ext cx="8391525" cy="762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Section 17.2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" t="9875" r="10063" b="5559"/>
          <a:stretch/>
        </p:blipFill>
        <p:spPr bwMode="auto">
          <a:xfrm>
            <a:off x="182880" y="182881"/>
            <a:ext cx="8782030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3"/>
          <a:srcRect r="42164"/>
          <a:stretch/>
        </p:blipFill>
        <p:spPr>
          <a:xfrm>
            <a:off x="6248400" y="182880"/>
            <a:ext cx="2716510" cy="485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607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" t="9043" r="8330" b="7141"/>
          <a:stretch/>
        </p:blipFill>
        <p:spPr bwMode="auto">
          <a:xfrm>
            <a:off x="182878" y="182879"/>
            <a:ext cx="8782031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5029200" y="2895600"/>
            <a:ext cx="3931918" cy="377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2240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" t="9043" r="8330" b="7141"/>
          <a:stretch/>
        </p:blipFill>
        <p:spPr bwMode="auto">
          <a:xfrm>
            <a:off x="182878" y="182879"/>
            <a:ext cx="8782031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6" t="36063" r="7000" b="32219"/>
          <a:stretch/>
        </p:blipFill>
        <p:spPr bwMode="auto">
          <a:xfrm>
            <a:off x="182878" y="182879"/>
            <a:ext cx="8778240" cy="2407921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5029200" y="2895600"/>
            <a:ext cx="3931918" cy="377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4313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4" t="9263" r="23250" b="5736"/>
          <a:stretch/>
        </p:blipFill>
        <p:spPr bwMode="auto">
          <a:xfrm>
            <a:off x="182881" y="182880"/>
            <a:ext cx="7092399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5334001" y="1783080"/>
            <a:ext cx="3614828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14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4" t="9263" r="23250" b="5736"/>
          <a:stretch/>
        </p:blipFill>
        <p:spPr bwMode="auto">
          <a:xfrm>
            <a:off x="182881" y="182880"/>
            <a:ext cx="7092399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5334001" y="1783080"/>
            <a:ext cx="3614828" cy="3474720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4" t="12021" r="59583" b="12103"/>
          <a:stretch/>
        </p:blipFill>
        <p:spPr bwMode="auto">
          <a:xfrm>
            <a:off x="6335297" y="1752600"/>
            <a:ext cx="2625821" cy="492252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5925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82"/>
            </a:gs>
            <a:gs pos="30000">
              <a:srgbClr val="66008F"/>
            </a:gs>
            <a:gs pos="64999">
              <a:srgbClr val="BA0066"/>
            </a:gs>
            <a:gs pos="89999">
              <a:srgbClr val="FF0000"/>
            </a:gs>
            <a:gs pos="100000">
              <a:srgbClr val="FF8200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WordArt 2"/>
          <p:cNvSpPr>
            <a:spLocks noChangeArrowheads="1" noChangeShapeType="1" noTextEdit="1"/>
          </p:cNvSpPr>
          <p:nvPr/>
        </p:nvSpPr>
        <p:spPr bwMode="auto">
          <a:xfrm>
            <a:off x="457200" y="1416050"/>
            <a:ext cx="8382000" cy="301752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Files of Multiple</a:t>
            </a:r>
          </a:p>
        </p:txBody>
      </p:sp>
      <p:sp>
        <p:nvSpPr>
          <p:cNvPr id="7172" name="WordArt 18"/>
          <p:cNvSpPr>
            <a:spLocks noChangeArrowheads="1" noChangeShapeType="1" noTextEdit="1"/>
          </p:cNvSpPr>
          <p:nvPr/>
        </p:nvSpPr>
        <p:spPr bwMode="auto">
          <a:xfrm>
            <a:off x="371475" y="457200"/>
            <a:ext cx="8391525" cy="762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Section 17.5</a:t>
            </a:r>
          </a:p>
        </p:txBody>
      </p:sp>
      <p:sp>
        <p:nvSpPr>
          <p:cNvPr id="5" name="WordArt 2"/>
          <p:cNvSpPr>
            <a:spLocks noChangeArrowheads="1" noChangeShapeType="1" noTextEdit="1"/>
          </p:cNvSpPr>
          <p:nvPr/>
        </p:nvSpPr>
        <p:spPr bwMode="auto">
          <a:xfrm>
            <a:off x="457200" y="3840480"/>
            <a:ext cx="8382000" cy="301752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     Data Types     </a:t>
            </a:r>
          </a:p>
        </p:txBody>
      </p:sp>
    </p:spTree>
    <p:extLst>
      <p:ext uri="{BB962C8B-B14F-4D97-AF65-F5344CB8AC3E}">
        <p14:creationId xmlns:p14="http://schemas.microsoft.com/office/powerpoint/2010/main" val="14477045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9144000" cy="1017024"/>
          </a:xfrm>
        </p:spPr>
        <p:txBody>
          <a:bodyPr/>
          <a:lstStyle/>
          <a:p>
            <a:pPr eaLnBrk="1" hangingPunct="1"/>
            <a:r>
              <a:rPr lang="en-US" sz="5400" dirty="0">
                <a:solidFill>
                  <a:schemeClr val="bg1"/>
                </a:solidFill>
                <a:latin typeface="Arial Black" pitchFamily="34" charset="0"/>
              </a:rPr>
              <a:t>What Files Can Store </a:t>
            </a: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69797" y="1017023"/>
            <a:ext cx="8991600" cy="1815882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Files are not limited to merely storing either strings </a:t>
            </a:r>
            <a:r>
              <a:rPr lang="en-US" sz="2800" u="sng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numbers.  They can store </a:t>
            </a:r>
            <a:r>
              <a:rPr lang="en-US" sz="2800" u="sng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strings </a:t>
            </a:r>
            <a:r>
              <a:rPr lang="en-US" sz="2800" u="sng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numbers at the same time in the same file.  This means that files can store 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records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of information.</a:t>
            </a:r>
          </a:p>
        </p:txBody>
      </p:sp>
      <p:pic>
        <p:nvPicPr>
          <p:cNvPr id="12" name="Picture 11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3137705"/>
            <a:ext cx="8229600" cy="3567895"/>
          </a:xfrm>
          <a:prstGeom prst="rect">
            <a:avLst/>
          </a:prstGeom>
        </p:spPr>
      </p:pic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3276600" y="4077831"/>
            <a:ext cx="5257800" cy="2246769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Remember:</a:t>
            </a:r>
          </a:p>
          <a:p>
            <a:r>
              <a:rPr lang="en-US" sz="2800" dirty="0"/>
              <a:t>A </a:t>
            </a:r>
            <a:r>
              <a:rPr lang="en-US" sz="2800" i="1" dirty="0"/>
              <a:t>record</a:t>
            </a:r>
            <a:r>
              <a:rPr lang="en-US" sz="2800" dirty="0"/>
              <a:t> consists of a set of </a:t>
            </a:r>
            <a:r>
              <a:rPr lang="en-US" sz="2800" i="1" dirty="0"/>
              <a:t>fields</a:t>
            </a:r>
            <a:r>
              <a:rPr lang="en-US" sz="2800" dirty="0"/>
              <a:t> for a specific purpose.  These </a:t>
            </a:r>
            <a:r>
              <a:rPr lang="en-US" sz="2800" i="1" dirty="0"/>
              <a:t>fields</a:t>
            </a:r>
            <a:r>
              <a:rPr lang="en-US" sz="2800" dirty="0"/>
              <a:t> can be of the same or different data types.</a:t>
            </a:r>
          </a:p>
        </p:txBody>
      </p:sp>
    </p:spTree>
    <p:extLst>
      <p:ext uri="{BB962C8B-B14F-4D97-AF65-F5344CB8AC3E}">
        <p14:creationId xmlns:p14="http://schemas.microsoft.com/office/powerpoint/2010/main" val="23205165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2880" y="182880"/>
            <a:ext cx="6065520" cy="6492240"/>
            <a:chOff x="182880" y="182880"/>
            <a:chExt cx="6065520" cy="6492240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66" t="8602" r="18417" b="5266"/>
            <a:stretch/>
          </p:blipFill>
          <p:spPr bwMode="auto">
            <a:xfrm>
              <a:off x="182880" y="182880"/>
              <a:ext cx="6065520" cy="6492240"/>
            </a:xfrm>
            <a:prstGeom prst="rect">
              <a:avLst/>
            </a:prstGeom>
            <a:noFill/>
            <a:ln w="152400">
              <a:solidFill>
                <a:srgbClr val="FFFF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 bwMode="auto">
            <a:xfrm>
              <a:off x="1920240" y="4937760"/>
              <a:ext cx="304800" cy="4571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93350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82880" y="182880"/>
            <a:ext cx="6065520" cy="6492240"/>
            <a:chOff x="182880" y="182880"/>
            <a:chExt cx="6065520" cy="6492240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66" t="8602" r="18417" b="5266"/>
            <a:stretch/>
          </p:blipFill>
          <p:spPr bwMode="auto">
            <a:xfrm>
              <a:off x="182880" y="182880"/>
              <a:ext cx="6065520" cy="6492240"/>
            </a:xfrm>
            <a:prstGeom prst="rect">
              <a:avLst/>
            </a:prstGeom>
            <a:noFill/>
            <a:ln w="152400">
              <a:solidFill>
                <a:srgbClr val="FFFF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 bwMode="auto">
            <a:xfrm>
              <a:off x="1920240" y="4937760"/>
              <a:ext cx="304800" cy="4571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8" name="Picture 4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3" t="17908" r="44500" b="6328"/>
          <a:stretch/>
        </p:blipFill>
        <p:spPr bwMode="auto">
          <a:xfrm>
            <a:off x="6382512" y="182878"/>
            <a:ext cx="2578608" cy="6492240"/>
          </a:xfrm>
          <a:prstGeom prst="rect">
            <a:avLst/>
          </a:prstGeom>
          <a:noFill/>
          <a:ln w="152400">
            <a:solidFill>
              <a:srgbClr val="CECE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445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9144000" cy="1705451"/>
          </a:xfrm>
        </p:spPr>
        <p:txBody>
          <a:bodyPr/>
          <a:lstStyle/>
          <a:p>
            <a:pPr eaLnBrk="1" hangingPunct="1"/>
            <a:r>
              <a:rPr lang="en-US" sz="5400" dirty="0">
                <a:latin typeface="Arial Black" pitchFamily="34" charset="0"/>
              </a:rPr>
              <a:t>Parallel Arrays</a:t>
            </a:r>
            <a:br>
              <a:rPr lang="en-US" sz="5400" dirty="0">
                <a:latin typeface="Arial Black" pitchFamily="34" charset="0"/>
              </a:rPr>
            </a:br>
            <a:r>
              <a:rPr lang="en-US" sz="5400" dirty="0">
                <a:latin typeface="Arial Black" pitchFamily="34" charset="0"/>
              </a:rPr>
              <a:t>Example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73336"/>
              </p:ext>
            </p:extLst>
          </p:nvPr>
        </p:nvGraphicFramePr>
        <p:xfrm>
          <a:off x="640080" y="2011680"/>
          <a:ext cx="3657600" cy="43586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names</a:t>
                      </a:r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Mistral" panose="03090702030407020403" pitchFamily="66" charset="0"/>
                        </a:rPr>
                        <a:t>0</a:t>
                      </a:r>
                      <a:endParaRPr lang="en-US" sz="2000" dirty="0">
                        <a:latin typeface="Mistral" panose="03090702030407020403" pitchFamily="66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Amy Applegate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Mistral" panose="03090702030407020403" pitchFamily="66" charset="0"/>
                        </a:rPr>
                        <a:t>1</a:t>
                      </a:r>
                      <a:endParaRPr lang="en-US" sz="2000" dirty="0">
                        <a:latin typeface="Mistral" panose="03090702030407020403" pitchFamily="66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Nancy Barone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Mistral" panose="03090702030407020403" pitchFamily="66" charset="0"/>
                        </a:rPr>
                        <a:t>2</a:t>
                      </a:r>
                      <a:endParaRPr lang="en-US" sz="2000" dirty="0">
                        <a:latin typeface="Mistral" panose="03090702030407020403" pitchFamily="66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Vance Brawner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Mistral" panose="03090702030407020403" pitchFamily="66" charset="0"/>
                        </a:rPr>
                        <a:t>3</a:t>
                      </a:r>
                      <a:endParaRPr lang="en-US" sz="2000" dirty="0">
                        <a:latin typeface="Mistral" panose="03090702030407020403" pitchFamily="66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Mike Bruun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Mistral" panose="03090702030407020403" pitchFamily="66" charset="0"/>
                        </a:rPr>
                        <a:t>4</a:t>
                      </a:r>
                      <a:endParaRPr lang="en-US" sz="2000" dirty="0">
                        <a:latin typeface="Mistral" panose="03090702030407020403" pitchFamily="66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Gordon Collions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Mistral" panose="03090702030407020403" pitchFamily="66" charset="0"/>
                        </a:rPr>
                        <a:t>35</a:t>
                      </a:r>
                      <a:endParaRPr lang="en-US" sz="2000" dirty="0">
                        <a:latin typeface="Mistral" panose="03090702030407020403" pitchFamily="66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Ziggy Zighlander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932856"/>
              </p:ext>
            </p:extLst>
          </p:nvPr>
        </p:nvGraphicFramePr>
        <p:xfrm>
          <a:off x="4846320" y="2011680"/>
          <a:ext cx="3657600" cy="43586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hourlyRates</a:t>
                      </a:r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Mistral" panose="03090702030407020403" pitchFamily="66" charset="0"/>
                        </a:rPr>
                        <a:t>0</a:t>
                      </a:r>
                      <a:endParaRPr lang="en-US" sz="2000" dirty="0">
                        <a:latin typeface="Mistral" panose="03090702030407020403" pitchFamily="66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34.0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Mistral" panose="03090702030407020403" pitchFamily="66" charset="0"/>
                        </a:rPr>
                        <a:t>1</a:t>
                      </a:r>
                      <a:endParaRPr lang="en-US" sz="2000" dirty="0">
                        <a:latin typeface="Mistral" panose="03090702030407020403" pitchFamily="66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25.5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Mistral" panose="03090702030407020403" pitchFamily="66" charset="0"/>
                        </a:rPr>
                        <a:t>2</a:t>
                      </a:r>
                      <a:endParaRPr lang="en-US" sz="2000" dirty="0">
                        <a:latin typeface="Mistral" panose="03090702030407020403" pitchFamily="66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31.0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Mistral" panose="03090702030407020403" pitchFamily="66" charset="0"/>
                        </a:rPr>
                        <a:t>3</a:t>
                      </a:r>
                      <a:endParaRPr lang="en-US" sz="2000" dirty="0">
                        <a:latin typeface="Mistral" panose="03090702030407020403" pitchFamily="66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19.5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Mistral" panose="03090702030407020403" pitchFamily="66" charset="0"/>
                        </a:rPr>
                        <a:t>4</a:t>
                      </a:r>
                      <a:endParaRPr lang="en-US" sz="2000" dirty="0">
                        <a:latin typeface="Mistral" panose="03090702030407020403" pitchFamily="66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25.0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</a:t>
                      </a:r>
                    </a:p>
                  </a:txBody>
                  <a:tcPr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Mistral" panose="03090702030407020403" pitchFamily="66" charset="0"/>
                        </a:rPr>
                        <a:t>35</a:t>
                      </a:r>
                      <a:endParaRPr lang="en-US" sz="2000" dirty="0">
                        <a:latin typeface="Mistral" panose="03090702030407020403" pitchFamily="66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77.5</a:t>
                      </a:r>
                    </a:p>
                  </a:txBody>
                  <a:tcPr anchor="ctr"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829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600200"/>
          </a:xfrm>
        </p:spPr>
        <p:txBody>
          <a:bodyPr/>
          <a:lstStyle/>
          <a:p>
            <a:pPr eaLnBrk="1" hangingPunct="1"/>
            <a:r>
              <a:rPr lang="en-US" sz="5400" b="1" spc="-200" dirty="0">
                <a:solidFill>
                  <a:schemeClr val="bg1"/>
                </a:solidFill>
                <a:latin typeface="Arial Narrow" panose="020B0606020202030204" pitchFamily="34" charset="0"/>
              </a:rPr>
              <a:t>File Data Structure Definition Review</a:t>
            </a:r>
          </a:p>
        </p:txBody>
      </p:sp>
      <p:pic>
        <p:nvPicPr>
          <p:cNvPr id="5122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" t="30521" r="1844" b="14020"/>
          <a:stretch/>
        </p:blipFill>
        <p:spPr bwMode="auto">
          <a:xfrm>
            <a:off x="0" y="1554480"/>
            <a:ext cx="9144000" cy="5303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" descr="j0283213"/>
          <p:cNvPicPr>
            <a:picLocks noChangeAspect="1" noChangeArrowheads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275" y="3621088"/>
            <a:ext cx="2320925" cy="247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92103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9144000" cy="1705451"/>
          </a:xfrm>
        </p:spPr>
        <p:txBody>
          <a:bodyPr/>
          <a:lstStyle/>
          <a:p>
            <a:pPr eaLnBrk="1" hangingPunct="1"/>
            <a:r>
              <a:rPr lang="en-US" sz="5400" dirty="0">
                <a:latin typeface="Arial Black" pitchFamily="34" charset="0"/>
              </a:rPr>
              <a:t>Parallel Arrays</a:t>
            </a:r>
            <a:br>
              <a:rPr lang="en-US" sz="5400" dirty="0">
                <a:latin typeface="Arial Black" pitchFamily="34" charset="0"/>
              </a:rPr>
            </a:br>
            <a:r>
              <a:rPr lang="en-US" sz="5400" dirty="0">
                <a:latin typeface="Arial Black" pitchFamily="34" charset="0"/>
              </a:rPr>
              <a:t>Disclaimer</a:t>
            </a:r>
          </a:p>
        </p:txBody>
      </p:sp>
      <p:sp>
        <p:nvSpPr>
          <p:cNvPr id="41987" name="Text Box 3"/>
          <p:cNvSpPr txBox="1">
            <a:spLocks noChangeArrowheads="1"/>
          </p:cNvSpPr>
          <p:nvPr/>
        </p:nvSpPr>
        <p:spPr bwMode="auto">
          <a:xfrm>
            <a:off x="69797" y="1705451"/>
            <a:ext cx="8991600" cy="4832092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dirty="0">
                <a:latin typeface="Arial Narrow" panose="020B0606020202030204" pitchFamily="34" charset="0"/>
              </a:rPr>
              <a:t>When working with multiple records of information, the use of </a:t>
            </a:r>
            <a:r>
              <a:rPr lang="en-US" sz="2800" i="1" dirty="0">
                <a:latin typeface="Arial Narrow" panose="020B0606020202030204" pitchFamily="34" charset="0"/>
              </a:rPr>
              <a:t>Parallel Arrays</a:t>
            </a:r>
            <a:r>
              <a:rPr lang="en-US" sz="2800" dirty="0">
                <a:latin typeface="Arial Narrow" panose="020B0606020202030204" pitchFamily="34" charset="0"/>
              </a:rPr>
              <a:t> is not the only option, nor is it the best option.  </a:t>
            </a:r>
          </a:p>
          <a:p>
            <a:r>
              <a:rPr lang="en-US" sz="2800" dirty="0">
                <a:latin typeface="Arial Narrow" panose="020B0606020202030204" pitchFamily="34" charset="0"/>
              </a:rPr>
              <a:t> </a:t>
            </a:r>
          </a:p>
          <a:p>
            <a:r>
              <a:rPr lang="en-US" sz="2800" dirty="0">
                <a:latin typeface="Arial Narrow" panose="020B0606020202030204" pitchFamily="34" charset="0"/>
              </a:rPr>
              <a:t>It is much more organized, efficient, and even intuitive to use an </a:t>
            </a:r>
            <a:r>
              <a:rPr lang="en-US" sz="2800" i="1" dirty="0">
                <a:latin typeface="Arial Narrow" panose="020B0606020202030204" pitchFamily="34" charset="0"/>
              </a:rPr>
              <a:t>array of records</a:t>
            </a:r>
            <a:r>
              <a:rPr lang="en-US" sz="2800" dirty="0">
                <a:latin typeface="Arial Narrow" panose="020B0606020202030204" pitchFamily="34" charset="0"/>
              </a:rPr>
              <a:t> to store all of the information.  </a:t>
            </a:r>
          </a:p>
          <a:p>
            <a:r>
              <a:rPr lang="en-US" sz="2800" dirty="0">
                <a:latin typeface="Arial Narrow" panose="020B0606020202030204" pitchFamily="34" charset="0"/>
              </a:rPr>
              <a:t> </a:t>
            </a:r>
          </a:p>
          <a:p>
            <a:r>
              <a:rPr lang="en-US" sz="2800" dirty="0">
                <a:latin typeface="Arial Narrow" panose="020B0606020202030204" pitchFamily="34" charset="0"/>
              </a:rPr>
              <a:t>However, this requires a complexity in coding that we wish to avoid in a first year computer science class.  </a:t>
            </a:r>
          </a:p>
          <a:p>
            <a:r>
              <a:rPr lang="en-US" sz="2800" dirty="0">
                <a:latin typeface="Arial Narrow" panose="020B0606020202030204" pitchFamily="34" charset="0"/>
              </a:rPr>
              <a:t> </a:t>
            </a:r>
          </a:p>
          <a:p>
            <a:r>
              <a:rPr lang="en-US" sz="2800" i="1" dirty="0">
                <a:latin typeface="Arial Narrow" panose="020B0606020202030204" pitchFamily="34" charset="0"/>
              </a:rPr>
              <a:t>Arrays of Records</a:t>
            </a:r>
            <a:r>
              <a:rPr lang="en-US" sz="2800" dirty="0">
                <a:latin typeface="Arial Narrow" panose="020B0606020202030204" pitchFamily="34" charset="0"/>
              </a:rPr>
              <a:t> will be discussed along with </a:t>
            </a:r>
            <a:r>
              <a:rPr lang="en-US" sz="2800" i="1" dirty="0">
                <a:latin typeface="Arial Narrow" panose="020B0606020202030204" pitchFamily="34" charset="0"/>
              </a:rPr>
              <a:t>Object Oriented Programming</a:t>
            </a:r>
            <a:r>
              <a:rPr lang="en-US" sz="2800" dirty="0">
                <a:latin typeface="Arial Narrow" panose="020B0606020202030204" pitchFamily="34" charset="0"/>
              </a:rPr>
              <a:t> in AP</a:t>
            </a:r>
            <a:r>
              <a:rPr lang="en-US" sz="2800" baseline="30000" dirty="0">
                <a:latin typeface="Arial Narrow" panose="020B0606020202030204" pitchFamily="34" charset="0"/>
              </a:rPr>
              <a:t>®</a:t>
            </a:r>
            <a:r>
              <a:rPr lang="en-US" sz="2800" dirty="0">
                <a:latin typeface="Arial Narrow" panose="020B0606020202030204" pitchFamily="34" charset="0"/>
              </a:rPr>
              <a:t> Computer Science-A.</a:t>
            </a:r>
          </a:p>
        </p:txBody>
      </p:sp>
      <p:pic>
        <p:nvPicPr>
          <p:cNvPr id="3076" name="Picture 4" descr="C:\Users\JohnSchram\AppData\Local\Microsoft\Windows\Temporary Internet Files\Content.IE5\8K4SRM6H\Disclaimer[1].jpg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0"/>
            <a:ext cx="1554480" cy="155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JohnSchram\AppData\Local\Microsoft\Windows\Temporary Internet Files\Content.IE5\8K4SRM6H\Disclaimer[1].jpg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520" y="0"/>
            <a:ext cx="1554480" cy="155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9016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82"/>
            </a:gs>
            <a:gs pos="30000">
              <a:srgbClr val="66008F"/>
            </a:gs>
            <a:gs pos="64999">
              <a:srgbClr val="BA0066"/>
            </a:gs>
            <a:gs pos="89999">
              <a:srgbClr val="FF0000"/>
            </a:gs>
            <a:gs pos="100000">
              <a:srgbClr val="FF8200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WordArt 2"/>
          <p:cNvSpPr>
            <a:spLocks noChangeArrowheads="1" noChangeShapeType="1" noTextEdit="1"/>
          </p:cNvSpPr>
          <p:nvPr/>
        </p:nvSpPr>
        <p:spPr bwMode="auto">
          <a:xfrm>
            <a:off x="457200" y="1416050"/>
            <a:ext cx="8382000" cy="301752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Reading &amp; Writing</a:t>
            </a:r>
          </a:p>
        </p:txBody>
      </p:sp>
      <p:sp>
        <p:nvSpPr>
          <p:cNvPr id="7172" name="WordArt 18"/>
          <p:cNvSpPr>
            <a:spLocks noChangeArrowheads="1" noChangeShapeType="1" noTextEdit="1"/>
          </p:cNvSpPr>
          <p:nvPr/>
        </p:nvSpPr>
        <p:spPr bwMode="auto">
          <a:xfrm>
            <a:off x="371475" y="457200"/>
            <a:ext cx="8391525" cy="762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Section 17.6</a:t>
            </a:r>
          </a:p>
        </p:txBody>
      </p:sp>
      <p:sp>
        <p:nvSpPr>
          <p:cNvPr id="5" name="WordArt 2"/>
          <p:cNvSpPr>
            <a:spLocks noChangeArrowheads="1" noChangeShapeType="1" noTextEdit="1"/>
          </p:cNvSpPr>
          <p:nvPr/>
        </p:nvSpPr>
        <p:spPr bwMode="auto">
          <a:xfrm>
            <a:off x="457200" y="3840480"/>
            <a:ext cx="8382000" cy="301752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Simultaneously</a:t>
            </a:r>
          </a:p>
        </p:txBody>
      </p:sp>
    </p:spTree>
    <p:extLst>
      <p:ext uri="{BB962C8B-B14F-4D97-AF65-F5344CB8AC3E}">
        <p14:creationId xmlns:p14="http://schemas.microsoft.com/office/powerpoint/2010/main" val="13997248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2880" y="182880"/>
            <a:ext cx="8778240" cy="6492240"/>
            <a:chOff x="182880" y="182880"/>
            <a:chExt cx="8778240" cy="6492240"/>
          </a:xfrm>
        </p:grpSpPr>
        <p:pic>
          <p:nvPicPr>
            <p:cNvPr id="8" name="Picture 2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3" t="9309" r="7844" b="6124"/>
            <a:stretch/>
          </p:blipFill>
          <p:spPr bwMode="auto">
            <a:xfrm>
              <a:off x="182880" y="182880"/>
              <a:ext cx="8778240" cy="6492240"/>
            </a:xfrm>
            <a:prstGeom prst="rect">
              <a:avLst/>
            </a:prstGeom>
            <a:noFill/>
            <a:ln w="152400">
              <a:solidFill>
                <a:srgbClr val="FFFF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4338" name="Picture 2"/>
            <p:cNvPicPr>
              <a:picLocks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33" t="53157" r="53334" b="41185"/>
            <a:stretch/>
          </p:blipFill>
          <p:spPr bwMode="auto">
            <a:xfrm>
              <a:off x="990600" y="210311"/>
              <a:ext cx="2377440" cy="338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098703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2880" y="182880"/>
            <a:ext cx="8778240" cy="6492240"/>
            <a:chOff x="182880" y="182880"/>
            <a:chExt cx="8778240" cy="6492240"/>
          </a:xfrm>
        </p:grpSpPr>
        <p:pic>
          <p:nvPicPr>
            <p:cNvPr id="8" name="Picture 2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3" t="9309" r="7844" b="6124"/>
            <a:stretch/>
          </p:blipFill>
          <p:spPr bwMode="auto">
            <a:xfrm>
              <a:off x="182880" y="182880"/>
              <a:ext cx="8778240" cy="6492240"/>
            </a:xfrm>
            <a:prstGeom prst="rect">
              <a:avLst/>
            </a:prstGeom>
            <a:noFill/>
            <a:ln w="152400">
              <a:solidFill>
                <a:srgbClr val="FFFF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4338" name="Picture 2"/>
            <p:cNvPicPr>
              <a:picLocks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33" t="53157" r="53334" b="41185"/>
            <a:stretch/>
          </p:blipFill>
          <p:spPr bwMode="auto">
            <a:xfrm>
              <a:off x="990600" y="210311"/>
              <a:ext cx="2377440" cy="338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8"/>
          <p:cNvPicPr/>
          <p:nvPr/>
        </p:nvPicPr>
        <p:blipFill rotWithShape="1">
          <a:blip r:embed="rId4"/>
          <a:srcRect r="57008"/>
          <a:stretch/>
        </p:blipFill>
        <p:spPr>
          <a:xfrm>
            <a:off x="6180922" y="182879"/>
            <a:ext cx="2780197" cy="324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675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2880" y="182880"/>
            <a:ext cx="8778240" cy="6492240"/>
            <a:chOff x="182880" y="182880"/>
            <a:chExt cx="8778240" cy="6492240"/>
          </a:xfrm>
        </p:grpSpPr>
        <p:pic>
          <p:nvPicPr>
            <p:cNvPr id="8" name="Picture 2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3" t="9309" r="7844" b="6124"/>
            <a:stretch/>
          </p:blipFill>
          <p:spPr bwMode="auto">
            <a:xfrm>
              <a:off x="182880" y="182880"/>
              <a:ext cx="8778240" cy="6492240"/>
            </a:xfrm>
            <a:prstGeom prst="rect">
              <a:avLst/>
            </a:prstGeom>
            <a:noFill/>
            <a:ln w="152400">
              <a:solidFill>
                <a:srgbClr val="FFFF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4338" name="Picture 2"/>
            <p:cNvPicPr>
              <a:picLocks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33" t="53157" r="53334" b="41185"/>
            <a:stretch/>
          </p:blipFill>
          <p:spPr bwMode="auto">
            <a:xfrm>
              <a:off x="990600" y="210311"/>
              <a:ext cx="2377440" cy="338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8"/>
          <p:cNvPicPr/>
          <p:nvPr/>
        </p:nvPicPr>
        <p:blipFill rotWithShape="1">
          <a:blip r:embed="rId4"/>
          <a:srcRect r="57008"/>
          <a:stretch/>
        </p:blipFill>
        <p:spPr>
          <a:xfrm>
            <a:off x="6180922" y="182879"/>
            <a:ext cx="2780197" cy="324612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 rotWithShape="1">
          <a:blip r:embed="rId5"/>
          <a:srcRect r="57008"/>
          <a:stretch/>
        </p:blipFill>
        <p:spPr>
          <a:xfrm>
            <a:off x="6180923" y="3429000"/>
            <a:ext cx="2780197" cy="324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4343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82"/>
            </a:gs>
            <a:gs pos="30000">
              <a:srgbClr val="66008F"/>
            </a:gs>
            <a:gs pos="64999">
              <a:srgbClr val="BA0066"/>
            </a:gs>
            <a:gs pos="89999">
              <a:srgbClr val="FF0000"/>
            </a:gs>
            <a:gs pos="100000">
              <a:srgbClr val="FF8200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WordArt 2"/>
          <p:cNvSpPr>
            <a:spLocks noChangeArrowheads="1" noChangeShapeType="1" noTextEdit="1"/>
          </p:cNvSpPr>
          <p:nvPr/>
        </p:nvSpPr>
        <p:spPr bwMode="auto">
          <a:xfrm>
            <a:off x="457200" y="1416050"/>
            <a:ext cx="8382000" cy="301752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  Appending to  </a:t>
            </a:r>
          </a:p>
        </p:txBody>
      </p:sp>
      <p:sp>
        <p:nvSpPr>
          <p:cNvPr id="7172" name="WordArt 18"/>
          <p:cNvSpPr>
            <a:spLocks noChangeArrowheads="1" noChangeShapeType="1" noTextEdit="1"/>
          </p:cNvSpPr>
          <p:nvPr/>
        </p:nvSpPr>
        <p:spPr bwMode="auto">
          <a:xfrm>
            <a:off x="371475" y="457200"/>
            <a:ext cx="8391525" cy="762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Section 17.7</a:t>
            </a:r>
          </a:p>
        </p:txBody>
      </p:sp>
      <p:sp>
        <p:nvSpPr>
          <p:cNvPr id="5" name="WordArt 2"/>
          <p:cNvSpPr>
            <a:spLocks noChangeArrowheads="1" noChangeShapeType="1" noTextEdit="1"/>
          </p:cNvSpPr>
          <p:nvPr/>
        </p:nvSpPr>
        <p:spPr bwMode="auto">
          <a:xfrm>
            <a:off x="457200" y="3840480"/>
            <a:ext cx="8382000" cy="301752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an Existing File</a:t>
            </a:r>
          </a:p>
        </p:txBody>
      </p:sp>
    </p:spTree>
    <p:extLst>
      <p:ext uri="{BB962C8B-B14F-4D97-AF65-F5344CB8AC3E}">
        <p14:creationId xmlns:p14="http://schemas.microsoft.com/office/powerpoint/2010/main" val="29266050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2880" y="182880"/>
            <a:ext cx="8778240" cy="3617305"/>
            <a:chOff x="182880" y="182880"/>
            <a:chExt cx="8778240" cy="3617305"/>
          </a:xfrm>
        </p:grpSpPr>
        <p:pic>
          <p:nvPicPr>
            <p:cNvPr id="12291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4" t="19355" r="7906" b="32382"/>
            <a:stretch/>
          </p:blipFill>
          <p:spPr bwMode="auto">
            <a:xfrm>
              <a:off x="182880" y="182880"/>
              <a:ext cx="8778240" cy="3617305"/>
            </a:xfrm>
            <a:prstGeom prst="rect">
              <a:avLst/>
            </a:prstGeom>
            <a:noFill/>
            <a:ln w="152400">
              <a:solidFill>
                <a:srgbClr val="FFFF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5362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50" t="17535" r="50467" b="76298"/>
            <a:stretch/>
          </p:blipFill>
          <p:spPr bwMode="auto">
            <a:xfrm>
              <a:off x="1139613" y="182880"/>
              <a:ext cx="2679192" cy="369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71434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2880" y="182880"/>
            <a:ext cx="8778240" cy="3617305"/>
            <a:chOff x="182880" y="182880"/>
            <a:chExt cx="8778240" cy="3617305"/>
          </a:xfrm>
        </p:grpSpPr>
        <p:pic>
          <p:nvPicPr>
            <p:cNvPr id="12291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4" t="19355" r="7906" b="32382"/>
            <a:stretch/>
          </p:blipFill>
          <p:spPr bwMode="auto">
            <a:xfrm>
              <a:off x="182880" y="182880"/>
              <a:ext cx="8778240" cy="3617305"/>
            </a:xfrm>
            <a:prstGeom prst="rect">
              <a:avLst/>
            </a:prstGeom>
            <a:noFill/>
            <a:ln w="152400">
              <a:solidFill>
                <a:srgbClr val="FFFF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5362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50" t="17535" r="50467" b="76298"/>
            <a:stretch/>
          </p:blipFill>
          <p:spPr bwMode="auto">
            <a:xfrm>
              <a:off x="1139613" y="182880"/>
              <a:ext cx="2679192" cy="369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-1" y="3962400"/>
            <a:ext cx="5327097" cy="2895600"/>
          </a:xfrm>
          <a:prstGeom prst="rect">
            <a:avLst/>
          </a:prstGeom>
        </p:spPr>
      </p:pic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4648200"/>
            <a:ext cx="2136648" cy="1219200"/>
          </a:xfrm>
        </p:spPr>
        <p:txBody>
          <a:bodyPr/>
          <a:lstStyle/>
          <a:p>
            <a:r>
              <a:rPr lang="en-US" sz="28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80000"/>
                    </a:srgbClr>
                  </a:outerShdw>
                </a:effectLst>
                <a:latin typeface="Impact"/>
              </a:rPr>
              <a:t>Output after</a:t>
            </a:r>
            <a:br>
              <a:rPr lang="en-US" sz="28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80000"/>
                    </a:srgbClr>
                  </a:outerShdw>
                </a:effectLst>
                <a:latin typeface="Impact"/>
              </a:rPr>
            </a:br>
            <a:r>
              <a:rPr lang="en-US" sz="28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80000"/>
                    </a:srgbClr>
                  </a:outerShdw>
                </a:effectLst>
                <a:latin typeface="Impact"/>
              </a:rPr>
              <a:t>1</a:t>
            </a:r>
            <a:r>
              <a:rPr lang="en-US" sz="2800" kern="10" baseline="3000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80000"/>
                    </a:srgbClr>
                  </a:outerShdw>
                </a:effectLst>
                <a:latin typeface="Impact"/>
              </a:rPr>
              <a:t>st</a:t>
            </a:r>
            <a:r>
              <a:rPr lang="en-US" sz="28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80000"/>
                    </a:srgbClr>
                  </a:outerShdw>
                </a:effectLst>
                <a:latin typeface="Impact"/>
              </a:rPr>
              <a:t> Execution</a:t>
            </a:r>
          </a:p>
        </p:txBody>
      </p:sp>
    </p:spTree>
    <p:extLst>
      <p:ext uri="{BB962C8B-B14F-4D97-AF65-F5344CB8AC3E}">
        <p14:creationId xmlns:p14="http://schemas.microsoft.com/office/powerpoint/2010/main" val="12131566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2880" y="182880"/>
            <a:ext cx="8778240" cy="3617305"/>
            <a:chOff x="182880" y="182880"/>
            <a:chExt cx="8778240" cy="3617305"/>
          </a:xfrm>
        </p:grpSpPr>
        <p:pic>
          <p:nvPicPr>
            <p:cNvPr id="12291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4" t="19355" r="7906" b="32382"/>
            <a:stretch/>
          </p:blipFill>
          <p:spPr bwMode="auto">
            <a:xfrm>
              <a:off x="182880" y="182880"/>
              <a:ext cx="8778240" cy="3617305"/>
            </a:xfrm>
            <a:prstGeom prst="rect">
              <a:avLst/>
            </a:prstGeom>
            <a:noFill/>
            <a:ln w="152400">
              <a:solidFill>
                <a:srgbClr val="FFFF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5362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50" t="17535" r="50467" b="76298"/>
            <a:stretch/>
          </p:blipFill>
          <p:spPr bwMode="auto">
            <a:xfrm>
              <a:off x="1139613" y="182880"/>
              <a:ext cx="2679192" cy="369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-1" y="3962400"/>
            <a:ext cx="5327097" cy="2895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3048" y="3572599"/>
            <a:ext cx="5330952" cy="3285401"/>
          </a:xfrm>
          <a:prstGeom prst="rect">
            <a:avLst/>
          </a:prstGeom>
        </p:spPr>
      </p:pic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4648200"/>
            <a:ext cx="2136648" cy="1219200"/>
          </a:xfrm>
        </p:spPr>
        <p:txBody>
          <a:bodyPr/>
          <a:lstStyle/>
          <a:p>
            <a:r>
              <a:rPr lang="en-US" sz="28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80000"/>
                    </a:srgbClr>
                  </a:outerShdw>
                </a:effectLst>
                <a:latin typeface="Impact"/>
              </a:rPr>
              <a:t>Output after</a:t>
            </a:r>
            <a:br>
              <a:rPr lang="en-US" sz="28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80000"/>
                    </a:srgbClr>
                  </a:outerShdw>
                </a:effectLst>
                <a:latin typeface="Impact"/>
              </a:rPr>
            </a:br>
            <a:r>
              <a:rPr lang="en-US" sz="28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80000"/>
                    </a:srgbClr>
                  </a:outerShdw>
                </a:effectLst>
                <a:latin typeface="Impact"/>
              </a:rPr>
              <a:t>1</a:t>
            </a:r>
            <a:r>
              <a:rPr lang="en-US" sz="2800" kern="10" baseline="3000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80000"/>
                    </a:srgbClr>
                  </a:outerShdw>
                </a:effectLst>
                <a:latin typeface="Impact"/>
              </a:rPr>
              <a:t>st</a:t>
            </a:r>
            <a:r>
              <a:rPr lang="en-US" sz="28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80000"/>
                    </a:srgbClr>
                  </a:outerShdw>
                </a:effectLst>
                <a:latin typeface="Impact"/>
              </a:rPr>
              <a:t> Execution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6248400" y="4267200"/>
            <a:ext cx="2136648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800" b="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80000"/>
                    </a:srgbClr>
                  </a:outerShdw>
                </a:effectLst>
                <a:latin typeface="Impact"/>
              </a:rPr>
              <a:t>Output after</a:t>
            </a:r>
            <a:br>
              <a:rPr lang="en-US" sz="2800" b="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80000"/>
                    </a:srgbClr>
                  </a:outerShdw>
                </a:effectLst>
                <a:latin typeface="Impact"/>
              </a:rPr>
            </a:br>
            <a:r>
              <a:rPr lang="en-US" sz="2800" b="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80000"/>
                    </a:srgbClr>
                  </a:outerShdw>
                </a:effectLst>
                <a:latin typeface="Impact"/>
              </a:rPr>
              <a:t>2</a:t>
            </a:r>
            <a:r>
              <a:rPr lang="en-US" sz="2800" b="0" kern="10" baseline="3000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80000"/>
                    </a:srgbClr>
                  </a:outerShdw>
                </a:effectLst>
                <a:latin typeface="Impact"/>
              </a:rPr>
              <a:t>nd</a:t>
            </a:r>
            <a:r>
              <a:rPr lang="en-US" sz="2800" b="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80000"/>
                    </a:srgbClr>
                  </a:outerShdw>
                </a:effectLst>
                <a:latin typeface="Impact"/>
              </a:rPr>
              <a:t> Execution</a:t>
            </a:r>
          </a:p>
        </p:txBody>
      </p:sp>
    </p:spTree>
    <p:extLst>
      <p:ext uri="{BB962C8B-B14F-4D97-AF65-F5344CB8AC3E}">
        <p14:creationId xmlns:p14="http://schemas.microsoft.com/office/powerpoint/2010/main" val="18837307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82"/>
            </a:gs>
            <a:gs pos="30000">
              <a:srgbClr val="66008F"/>
            </a:gs>
            <a:gs pos="64999">
              <a:srgbClr val="BA0066"/>
            </a:gs>
            <a:gs pos="89999">
              <a:srgbClr val="FF0000"/>
            </a:gs>
            <a:gs pos="100000">
              <a:srgbClr val="FF82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WordArt 18"/>
          <p:cNvSpPr>
            <a:spLocks noChangeArrowheads="1" noChangeShapeType="1" noTextEdit="1"/>
          </p:cNvSpPr>
          <p:nvPr/>
        </p:nvSpPr>
        <p:spPr bwMode="auto">
          <a:xfrm>
            <a:off x="371475" y="457200"/>
            <a:ext cx="8391525" cy="762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Section 17.8</a:t>
            </a:r>
          </a:p>
        </p:txBody>
      </p:sp>
      <p:sp>
        <p:nvSpPr>
          <p:cNvPr id="6" name="WordArt 2"/>
          <p:cNvSpPr>
            <a:spLocks noChangeArrowheads="1" noChangeShapeType="1" noTextEdit="1"/>
          </p:cNvSpPr>
          <p:nvPr/>
        </p:nvSpPr>
        <p:spPr bwMode="auto">
          <a:xfrm>
            <a:off x="381000" y="1447800"/>
            <a:ext cx="8382000" cy="292608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Using Text File Data</a:t>
            </a:r>
          </a:p>
        </p:txBody>
      </p:sp>
      <p:sp>
        <p:nvSpPr>
          <p:cNvPr id="7" name="WordArt 2"/>
          <p:cNvSpPr>
            <a:spLocks noChangeArrowheads="1" noChangeShapeType="1" noTextEdit="1"/>
          </p:cNvSpPr>
          <p:nvPr/>
        </p:nvSpPr>
        <p:spPr bwMode="auto">
          <a:xfrm>
            <a:off x="381000" y="3810000"/>
            <a:ext cx="8382000" cy="292608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rgbClr val="00FF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</a:rPr>
              <a:t>in Graphics Programs</a:t>
            </a:r>
          </a:p>
        </p:txBody>
      </p:sp>
    </p:spTree>
    <p:extLst>
      <p:ext uri="{BB962C8B-B14F-4D97-AF65-F5344CB8AC3E}">
        <p14:creationId xmlns:p14="http://schemas.microsoft.com/office/powerpoint/2010/main" val="1348241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3526155"/>
            <a:ext cx="9144000" cy="3331845"/>
          </a:xfrm>
          <a:prstGeom prst="rect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600200"/>
          </a:xfrm>
        </p:spPr>
        <p:txBody>
          <a:bodyPr/>
          <a:lstStyle/>
          <a:p>
            <a:pPr eaLnBrk="1" hangingPunct="1"/>
            <a:r>
              <a:rPr lang="en-US" sz="6200" b="1" dirty="0">
                <a:solidFill>
                  <a:schemeClr val="bg1"/>
                </a:solidFill>
                <a:latin typeface="Arial Narrow" panose="020B0606020202030204" pitchFamily="34" charset="0"/>
              </a:rPr>
              <a:t>External File Definition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" t="58189" r="3813" b="16129"/>
          <a:stretch/>
        </p:blipFill>
        <p:spPr bwMode="auto">
          <a:xfrm>
            <a:off x="0" y="1554480"/>
            <a:ext cx="9144000" cy="2484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j0336497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406900"/>
            <a:ext cx="1828800" cy="154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 descr="j023336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267200"/>
            <a:ext cx="2362200" cy="201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5" descr="j023445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545013"/>
            <a:ext cx="2576513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8" descr="C:\Users\johnschram\AppData\Local\Microsoft\Windows\Temporary Internet Files\Content.IE5\72GUAF6R\MC900433879[1]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4267200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92663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2882" y="182880"/>
            <a:ext cx="4485547" cy="6492240"/>
            <a:chOff x="182882" y="182880"/>
            <a:chExt cx="4485547" cy="6492240"/>
          </a:xfrm>
        </p:grpSpPr>
        <p:pic>
          <p:nvPicPr>
            <p:cNvPr id="13315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51" t="8188" r="28437" b="3101"/>
            <a:stretch/>
          </p:blipFill>
          <p:spPr bwMode="auto">
            <a:xfrm>
              <a:off x="182882" y="182880"/>
              <a:ext cx="4485547" cy="6492240"/>
            </a:xfrm>
            <a:prstGeom prst="rect">
              <a:avLst/>
            </a:prstGeom>
            <a:noFill/>
            <a:ln w="152400">
              <a:solidFill>
                <a:srgbClr val="FFFF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6386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33" t="31320" r="20417" b="37028"/>
            <a:stretch/>
          </p:blipFill>
          <p:spPr bwMode="auto">
            <a:xfrm>
              <a:off x="457200" y="210312"/>
              <a:ext cx="4114800" cy="1381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028" y="1803082"/>
            <a:ext cx="3352800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85807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2882" y="182880"/>
            <a:ext cx="4485547" cy="6492240"/>
            <a:chOff x="182882" y="182880"/>
            <a:chExt cx="4485547" cy="6492240"/>
          </a:xfrm>
        </p:grpSpPr>
        <p:pic>
          <p:nvPicPr>
            <p:cNvPr id="13315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51" t="8188" r="28437" b="3101"/>
            <a:stretch/>
          </p:blipFill>
          <p:spPr bwMode="auto">
            <a:xfrm>
              <a:off x="182882" y="182880"/>
              <a:ext cx="4485547" cy="6492240"/>
            </a:xfrm>
            <a:prstGeom prst="rect">
              <a:avLst/>
            </a:prstGeom>
            <a:noFill/>
            <a:ln w="152400">
              <a:solidFill>
                <a:srgbClr val="FFFF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6386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33" t="31320" r="20417" b="37028"/>
            <a:stretch/>
          </p:blipFill>
          <p:spPr bwMode="auto">
            <a:xfrm>
              <a:off x="457200" y="210312"/>
              <a:ext cx="4114800" cy="1381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028" y="1803082"/>
            <a:ext cx="3352800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3581400" y="2499610"/>
            <a:ext cx="5562600" cy="382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9480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2880" y="182880"/>
            <a:ext cx="8778240" cy="6492240"/>
            <a:chOff x="182880" y="182880"/>
            <a:chExt cx="8778240" cy="6492240"/>
          </a:xfrm>
        </p:grpSpPr>
        <p:pic>
          <p:nvPicPr>
            <p:cNvPr id="15362" name="Picture 2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3" t="8696" r="17968" b="7310"/>
            <a:stretch/>
          </p:blipFill>
          <p:spPr bwMode="auto">
            <a:xfrm>
              <a:off x="182880" y="182880"/>
              <a:ext cx="8778240" cy="6492240"/>
            </a:xfrm>
            <a:prstGeom prst="rect">
              <a:avLst/>
            </a:prstGeom>
            <a:noFill/>
            <a:ln w="152400">
              <a:solidFill>
                <a:srgbClr val="FFFF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7410" name="Picture 2"/>
            <p:cNvPicPr>
              <a:picLocks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00" t="51723" r="66667" b="44417"/>
            <a:stretch/>
          </p:blipFill>
          <p:spPr bwMode="auto">
            <a:xfrm>
              <a:off x="1066799" y="192024"/>
              <a:ext cx="2450592" cy="301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39457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2879" y="182880"/>
            <a:ext cx="8778240" cy="6492240"/>
            <a:chOff x="182879" y="182880"/>
            <a:chExt cx="8778240" cy="6492240"/>
          </a:xfrm>
        </p:grpSpPr>
        <p:pic>
          <p:nvPicPr>
            <p:cNvPr id="15363" name="Picture 3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2" t="9678" r="17969" b="6327"/>
            <a:stretch/>
          </p:blipFill>
          <p:spPr bwMode="auto">
            <a:xfrm>
              <a:off x="182879" y="182880"/>
              <a:ext cx="8778240" cy="6492240"/>
            </a:xfrm>
            <a:prstGeom prst="rect">
              <a:avLst/>
            </a:prstGeom>
            <a:noFill/>
            <a:ln w="152400">
              <a:solidFill>
                <a:srgbClr val="FFFF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8434" name="Picture 2"/>
            <p:cNvPicPr>
              <a:picLocks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17" t="40254" r="39083" b="55996"/>
            <a:stretch/>
          </p:blipFill>
          <p:spPr bwMode="auto">
            <a:xfrm>
              <a:off x="736600" y="2046370"/>
              <a:ext cx="5852160" cy="329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192248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41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1729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4108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514600"/>
            <a:ext cx="8001000" cy="245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983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4108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514600"/>
            <a:ext cx="8001000" cy="2451822"/>
          </a:xfrm>
          <a:prstGeom prst="rect">
            <a:avLst/>
          </a:prstGeom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28600" y="5181600"/>
            <a:ext cx="8686800" cy="1477328"/>
          </a:xfrm>
          <a:prstGeom prst="rect">
            <a:avLst/>
          </a:prstGeom>
          <a:solidFill>
            <a:srgbClr val="FF99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/>
            <a:r>
              <a:rPr lang="en-US" sz="3000" dirty="0">
                <a:latin typeface="Arial Narrow" panose="020B0606020202030204" pitchFamily="34" charset="0"/>
                <a:cs typeface="Arial" panose="020B0604020202020204" pitchFamily="34" charset="0"/>
              </a:rPr>
              <a:t>Note how the graphics output precisely correlates to the characters in the text file.  Try altering the characters in this file and run the program again to see what happens.</a:t>
            </a:r>
          </a:p>
        </p:txBody>
      </p:sp>
    </p:spTree>
    <p:extLst>
      <p:ext uri="{BB962C8B-B14F-4D97-AF65-F5344CB8AC3E}">
        <p14:creationId xmlns:p14="http://schemas.microsoft.com/office/powerpoint/2010/main" val="7453125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3063240" cy="2057400"/>
          </a:xfrm>
        </p:spPr>
        <p:txBody>
          <a:bodyPr/>
          <a:lstStyle/>
          <a:p>
            <a:r>
              <a:rPr lang="en-US" sz="4000" b="1" dirty="0">
                <a:solidFill>
                  <a:schemeClr val="bg1"/>
                </a:solidFill>
                <a:latin typeface="Arial Narrow" pitchFamily="34" charset="0"/>
              </a:rPr>
              <a:t>TextFiles23.py</a:t>
            </a:r>
            <a:br>
              <a:rPr lang="en-US" sz="4000" b="1" dirty="0">
                <a:solidFill>
                  <a:schemeClr val="bg1"/>
                </a:solidFill>
                <a:latin typeface="Arial Narrow" pitchFamily="34" charset="0"/>
              </a:rPr>
            </a:br>
            <a:r>
              <a:rPr lang="en-US" sz="4000" b="1" dirty="0">
                <a:solidFill>
                  <a:schemeClr val="bg1"/>
                </a:solidFill>
                <a:latin typeface="Arial Narrow" pitchFamily="34" charset="0"/>
              </a:rPr>
              <a:t>Data Files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240" y="228600"/>
            <a:ext cx="3017520" cy="295853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228600"/>
            <a:ext cx="3017520" cy="29585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05200"/>
            <a:ext cx="3017520" cy="29585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3240" y="3505200"/>
            <a:ext cx="3017520" cy="29616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6480" y="3505200"/>
            <a:ext cx="3017520" cy="296164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60772" y="1600200"/>
            <a:ext cx="2095976" cy="2095976"/>
            <a:chOff x="647224" y="1707868"/>
            <a:chExt cx="1723072" cy="1723072"/>
          </a:xfrm>
        </p:grpSpPr>
        <p:sp>
          <p:nvSpPr>
            <p:cNvPr id="2" name="Oval 1"/>
            <p:cNvSpPr/>
            <p:nvPr/>
          </p:nvSpPr>
          <p:spPr bwMode="auto">
            <a:xfrm>
              <a:off x="1219200" y="2057400"/>
              <a:ext cx="594360" cy="4572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7" name="Picture 16"/>
            <p:cNvPicPr/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224" y="1707868"/>
              <a:ext cx="1723072" cy="1723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17853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2" t="9075" r="38072" b="4534"/>
          <a:stretch/>
        </p:blipFill>
        <p:spPr bwMode="auto">
          <a:xfrm>
            <a:off x="5257800" y="182880"/>
            <a:ext cx="3712029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82880" y="182880"/>
            <a:ext cx="5018315" cy="6492240"/>
            <a:chOff x="182880" y="182880"/>
            <a:chExt cx="5018315" cy="6492240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93" t="19001" r="25214" b="4198"/>
            <a:stretch/>
          </p:blipFill>
          <p:spPr bwMode="auto">
            <a:xfrm>
              <a:off x="182880" y="182880"/>
              <a:ext cx="5018315" cy="6492240"/>
            </a:xfrm>
            <a:prstGeom prst="rect">
              <a:avLst/>
            </a:prstGeom>
            <a:noFill/>
            <a:ln w="152400">
              <a:solidFill>
                <a:srgbClr val="FFFF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9458" name="Picture 2"/>
            <p:cNvPicPr>
              <a:picLocks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9" t="23601" r="15722" b="36035"/>
            <a:stretch/>
          </p:blipFill>
          <p:spPr bwMode="auto">
            <a:xfrm>
              <a:off x="274320" y="201168"/>
              <a:ext cx="4822613" cy="1682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073719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3" t="9075" r="25214" b="7664"/>
          <a:stretch/>
        </p:blipFill>
        <p:spPr bwMode="auto">
          <a:xfrm>
            <a:off x="3941064" y="182880"/>
            <a:ext cx="5018315" cy="6492240"/>
          </a:xfrm>
          <a:prstGeom prst="rect">
            <a:avLst/>
          </a:prstGeom>
          <a:noFill/>
          <a:ln w="152400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182880" y="182880"/>
            <a:ext cx="3560446" cy="6492240"/>
            <a:chOff x="182880" y="182880"/>
            <a:chExt cx="3560446" cy="6492240"/>
          </a:xfrm>
        </p:grpSpPr>
        <p:pic>
          <p:nvPicPr>
            <p:cNvPr id="8" name="Picture 7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04" t="9076" r="39652" b="6359"/>
            <a:stretch/>
          </p:blipFill>
          <p:spPr bwMode="auto">
            <a:xfrm>
              <a:off x="182880" y="182880"/>
              <a:ext cx="3560446" cy="6492240"/>
            </a:xfrm>
            <a:prstGeom prst="rect">
              <a:avLst/>
            </a:prstGeom>
            <a:noFill/>
            <a:ln w="152400">
              <a:solidFill>
                <a:srgbClr val="FFFF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31" t="82754" r="41125" b="12655"/>
            <a:stretch/>
          </p:blipFill>
          <p:spPr bwMode="auto">
            <a:xfrm>
              <a:off x="859536" y="5632704"/>
              <a:ext cx="2371756" cy="192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19275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554480"/>
          </a:xfrm>
        </p:spPr>
        <p:txBody>
          <a:bodyPr/>
          <a:lstStyle/>
          <a:p>
            <a:r>
              <a:rPr lang="en-US" sz="6200" b="1" dirty="0">
                <a:solidFill>
                  <a:schemeClr val="bg1"/>
                </a:solidFill>
                <a:latin typeface="Arial Narrow" panose="020B0606020202030204" pitchFamily="34" charset="0"/>
              </a:rPr>
              <a:t>Text Files and Binary Files</a:t>
            </a: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" t="27419" r="10250" b="8868"/>
          <a:stretch/>
        </p:blipFill>
        <p:spPr bwMode="auto">
          <a:xfrm>
            <a:off x="-1" y="1554480"/>
            <a:ext cx="9144000" cy="5303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9042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3665682" cy="228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0" y="0"/>
            <a:ext cx="2794000" cy="274320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1143000" y="2944495"/>
            <a:ext cx="6858000" cy="391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536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143000" y="2944367"/>
            <a:ext cx="6858000" cy="39136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1" y="0"/>
            <a:ext cx="3669145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767" y="0"/>
            <a:ext cx="279723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3920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1143000" y="2944495"/>
            <a:ext cx="6858000" cy="39135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3668470" cy="228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157" y="0"/>
            <a:ext cx="279684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680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143000" y="2944494"/>
            <a:ext cx="6858000" cy="39135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3668470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157" y="0"/>
            <a:ext cx="279684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078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1143000" y="2944367"/>
            <a:ext cx="6858000" cy="39136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3668470" cy="228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157" y="0"/>
            <a:ext cx="279684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47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524000"/>
          </a:xfrm>
        </p:spPr>
        <p:txBody>
          <a:bodyPr/>
          <a:lstStyle/>
          <a:p>
            <a:r>
              <a:rPr lang="en-US" sz="4800" dirty="0">
                <a:latin typeface="Arial Black" pitchFamily="34" charset="0"/>
              </a:rPr>
              <a:t>2 Ways to Classify Files</a:t>
            </a:r>
          </a:p>
        </p:txBody>
      </p:sp>
      <p:sp>
        <p:nvSpPr>
          <p:cNvPr id="9219" name="Text Box 3"/>
          <p:cNvSpPr txBox="1">
            <a:spLocks noChangeArrowheads="1"/>
          </p:cNvSpPr>
          <p:nvPr/>
        </p:nvSpPr>
        <p:spPr bwMode="auto">
          <a:xfrm>
            <a:off x="381000" y="1523998"/>
            <a:ext cx="8382000" cy="2677656"/>
          </a:xfrm>
          <a:prstGeom prst="rect">
            <a:avLst/>
          </a:prstGeom>
          <a:solidFill>
            <a:srgbClr val="00FFCC"/>
          </a:solidFill>
          <a:ln w="571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693738" algn="l"/>
                <a:tab pos="1371600" algn="l"/>
                <a:tab pos="2065338" algn="l"/>
              </a:tabLs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571500" indent="-5715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by what they </a:t>
            </a:r>
            <a:r>
              <a:rPr lang="en-US" sz="3200" u="sng" dirty="0"/>
              <a:t>store</a:t>
            </a:r>
            <a:r>
              <a:rPr lang="en-US" sz="3200" dirty="0"/>
              <a:t> </a:t>
            </a:r>
            <a:r>
              <a:rPr lang="en-US" sz="3200" b="0" dirty="0"/>
              <a:t>(</a:t>
            </a:r>
            <a:r>
              <a:rPr lang="en-US" sz="3200" b="0" i="1" dirty="0"/>
              <a:t>text</a:t>
            </a:r>
            <a:r>
              <a:rPr lang="en-US" sz="3200" b="0" dirty="0"/>
              <a:t> vs. </a:t>
            </a:r>
            <a:r>
              <a:rPr lang="en-US" sz="3200" b="0" i="1" dirty="0"/>
              <a:t>binary</a:t>
            </a:r>
            <a:r>
              <a:rPr lang="en-US" sz="3200" b="0" dirty="0"/>
              <a:t>)</a:t>
            </a:r>
          </a:p>
          <a:p>
            <a:pPr eaLnBrk="1" hangingPunct="1">
              <a:lnSpc>
                <a:spcPct val="150000"/>
              </a:lnSpc>
            </a:pPr>
            <a:endParaRPr lang="en-US" sz="1600" dirty="0"/>
          </a:p>
          <a:p>
            <a:pPr marL="571500" indent="-5715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by how the information is </a:t>
            </a:r>
            <a:r>
              <a:rPr lang="en-US" sz="3200" u="sng" dirty="0"/>
              <a:t>accessed</a:t>
            </a:r>
            <a:r>
              <a:rPr lang="en-US" sz="3200" dirty="0"/>
              <a:t> </a:t>
            </a:r>
          </a:p>
          <a:p>
            <a:pPr eaLnBrk="1" hangingPunct="1"/>
            <a:r>
              <a:rPr lang="en-US" sz="3200" b="0" dirty="0"/>
              <a:t>	 (</a:t>
            </a:r>
            <a:r>
              <a:rPr lang="en-US" sz="3200" b="0" i="1" dirty="0"/>
              <a:t>sequential access </a:t>
            </a:r>
            <a:r>
              <a:rPr lang="en-US" sz="3200" b="0" dirty="0"/>
              <a:t>vs. </a:t>
            </a:r>
            <a:r>
              <a:rPr lang="en-US" sz="3200" b="0" i="1" dirty="0"/>
              <a:t>random access</a:t>
            </a:r>
            <a:r>
              <a:rPr lang="en-US" sz="3200" b="0" dirty="0"/>
              <a:t>)</a:t>
            </a:r>
          </a:p>
          <a:p>
            <a:pPr eaLnBrk="1" hangingPunct="1"/>
            <a:r>
              <a:rPr lang="en-US" sz="1400" b="0" dirty="0"/>
              <a:t> </a:t>
            </a:r>
            <a:endParaRPr lang="en-US" sz="1200" b="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13374</TotalTime>
  <Words>611</Words>
  <Application>Microsoft Office PowerPoint</Application>
  <PresentationFormat>On-screen Show (4:3)</PresentationFormat>
  <Paragraphs>120</Paragraphs>
  <Slides>84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2" baseType="lpstr">
      <vt:lpstr>Arial</vt:lpstr>
      <vt:lpstr>Arial Black</vt:lpstr>
      <vt:lpstr>Arial Narrow</vt:lpstr>
      <vt:lpstr>Consolas</vt:lpstr>
      <vt:lpstr>Impact</vt:lpstr>
      <vt:lpstr>Mistral</vt:lpstr>
      <vt:lpstr>Times New Roman</vt:lpstr>
      <vt:lpstr>Default Design</vt:lpstr>
      <vt:lpstr>PowerPoint Presentation</vt:lpstr>
      <vt:lpstr>PowerPoint Presentation</vt:lpstr>
      <vt:lpstr>Programs and Data Files</vt:lpstr>
      <vt:lpstr>Data Organization</vt:lpstr>
      <vt:lpstr>PowerPoint Presentation</vt:lpstr>
      <vt:lpstr>File Data Structure Definition Review</vt:lpstr>
      <vt:lpstr>External File Definition</vt:lpstr>
      <vt:lpstr>Text Files and Binary Files</vt:lpstr>
      <vt:lpstr>2 Ways to Classify Files</vt:lpstr>
      <vt:lpstr>Sequential Access and  Random Access</vt:lpstr>
      <vt:lpstr>Sequential Access Examples</vt:lpstr>
      <vt:lpstr>Random Access Examples</vt:lpstr>
      <vt:lpstr>NOTE: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Files Can Store </vt:lpstr>
      <vt:lpstr>PowerPoint Presentation</vt:lpstr>
      <vt:lpstr>PowerPoint Presentation</vt:lpstr>
      <vt:lpstr>Parallel Arrays Example</vt:lpstr>
      <vt:lpstr>Parallel Arrays Disclaimer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Output after 1st Execution</vt:lpstr>
      <vt:lpstr>Output after 1st Execution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TextFiles23.py Data Files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Leon Schram</Manager>
  <Company>BHS-RISD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Exposure Java Slides</dc:title>
  <dc:subject>APCS1</dc:subject>
  <dc:creator>John Schram</dc:creator>
  <cp:lastModifiedBy>Schram, John</cp:lastModifiedBy>
  <cp:revision>1274</cp:revision>
  <dcterms:created xsi:type="dcterms:W3CDTF">2003-07-04T03:08:29Z</dcterms:created>
  <dcterms:modified xsi:type="dcterms:W3CDTF">2022-05-25T16:51:51Z</dcterms:modified>
</cp:coreProperties>
</file>